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332" r:id="rId3"/>
    <p:sldId id="344" r:id="rId4"/>
    <p:sldId id="347" r:id="rId5"/>
    <p:sldId id="348" r:id="rId6"/>
    <p:sldId id="345" r:id="rId7"/>
    <p:sldId id="346" r:id="rId8"/>
    <p:sldId id="335" r:id="rId9"/>
    <p:sldId id="258" r:id="rId10"/>
    <p:sldId id="313" r:id="rId11"/>
    <p:sldId id="338" r:id="rId12"/>
    <p:sldId id="333" r:id="rId13"/>
    <p:sldId id="334" r:id="rId14"/>
    <p:sldId id="336" r:id="rId15"/>
    <p:sldId id="337" r:id="rId16"/>
    <p:sldId id="339" r:id="rId17"/>
    <p:sldId id="340" r:id="rId18"/>
    <p:sldId id="341" r:id="rId19"/>
    <p:sldId id="342" r:id="rId20"/>
  </p:sldIdLst>
  <p:sldSz cx="9144000" cy="5143500" type="screen16x9"/>
  <p:notesSz cx="7102475" cy="102330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tandardsektion" id="{31C3372E-1678-4789-8E09-20A470099DCE}">
          <p14:sldIdLst>
            <p14:sldId id="256"/>
            <p14:sldId id="332"/>
            <p14:sldId id="344"/>
            <p14:sldId id="347"/>
            <p14:sldId id="348"/>
            <p14:sldId id="345"/>
            <p14:sldId id="346"/>
            <p14:sldId id="335"/>
            <p14:sldId id="258"/>
            <p14:sldId id="313"/>
            <p14:sldId id="338"/>
            <p14:sldId id="333"/>
            <p14:sldId id="334"/>
            <p14:sldId id="336"/>
            <p14:sldId id="337"/>
            <p14:sldId id="339"/>
            <p14:sldId id="340"/>
            <p14:sldId id="341"/>
            <p14:sldId id="34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5" roundtripDataSignature="AMtx7miMVQDZ/eD7J3h6ami7wqHj1oaa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337"/>
    <a:srgbClr val="00BC55"/>
    <a:srgbClr val="00BC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91DC09-73B4-46B1-8E67-A065C10195AD}">
  <a:tblStyle styleId="{3991DC09-73B4-46B1-8E67-A065C10195A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70" autoAdjust="0"/>
  </p:normalViewPr>
  <p:slideViewPr>
    <p:cSldViewPr snapToGrid="0">
      <p:cViewPr varScale="1">
        <p:scale>
          <a:sx n="70" d="100"/>
          <a:sy n="70" d="100"/>
        </p:scale>
        <p:origin x="1738" y="278"/>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1114"/>
    </p:cViewPr>
  </p:sorterViewPr>
  <p:notesViewPr>
    <p:cSldViewPr snapToGrid="0">
      <p:cViewPr>
        <p:scale>
          <a:sx n="75" d="100"/>
          <a:sy n="75" d="100"/>
        </p:scale>
        <p:origin x="2808" y="-132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85" Type="http://customschemas.google.com/relationships/presentationmetadata" Target="metadata"/><Relationship Id="rId3" Type="http://schemas.openxmlformats.org/officeDocument/2006/relationships/slide" Target="slides/slide2.xml"/><Relationship Id="rId21"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8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slide" Target="slides/slide18.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860687"/>
            <a:ext cx="5681980" cy="4604861"/>
          </a:xfrm>
          <a:prstGeom prst="rect">
            <a:avLst/>
          </a:prstGeom>
          <a:noFill/>
          <a:ln>
            <a:noFill/>
          </a:ln>
        </p:spPr>
        <p:txBody>
          <a:bodyPr spcFirstLastPara="1" wrap="square" lIns="96625" tIns="96625" rIns="96625" bIns="966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1:notes"/>
          <p:cNvSpPr txBox="1">
            <a:spLocks noGrp="1"/>
          </p:cNvSpPr>
          <p:nvPr>
            <p:ph type="body" idx="1"/>
          </p:nvPr>
        </p:nvSpPr>
        <p:spPr>
          <a:xfrm>
            <a:off x="710248" y="4860687"/>
            <a:ext cx="5681980" cy="4604861"/>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r>
              <a:rPr lang="da-DK" dirty="0"/>
              <a:t>I stedet for at skrive en afslutningsrapport har vi valgt at formidle vores resultater og erfaringer på denne facon</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58: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1" name="Google Shape;791;p58:notes"/>
          <p:cNvSpPr txBox="1">
            <a:spLocks noGrp="1"/>
          </p:cNvSpPr>
          <p:nvPr>
            <p:ph type="body" idx="1"/>
          </p:nvPr>
        </p:nvSpPr>
        <p:spPr>
          <a:xfrm>
            <a:off x="710248" y="4860687"/>
            <a:ext cx="5681980" cy="4604861"/>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1100"/>
              <a:buNone/>
            </a:pPr>
            <a:r>
              <a:rPr lang="da-DK" dirty="0"/>
              <a:t>Her er oversigt over den formelle partnergruppe i projektansøgningen. Disse eksperter har vi naturligvis trukket på og sparret med, men vi har også gjort brug af en lang række andre eksperter.</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er først Grønt </a:t>
            </a:r>
            <a:r>
              <a:rPr lang="da-DK" dirty="0" err="1"/>
              <a:t>Omstillingsforbunds</a:t>
            </a:r>
            <a:r>
              <a:rPr lang="da-DK" dirty="0"/>
              <a:t> kernegruppe </a:t>
            </a:r>
            <a:r>
              <a:rPr lang="da-DK" dirty="0" err="1"/>
              <a:t>ift</a:t>
            </a:r>
            <a:r>
              <a:rPr lang="da-DK" dirty="0"/>
              <a:t> VE-projektet. Vi er glade for at det lykkedes at tiltrække meget fagligt stærke personer som frivillige.</a:t>
            </a:r>
          </a:p>
          <a:p>
            <a:r>
              <a:rPr lang="da-DK" dirty="0"/>
              <a:t>Nederst er eksempler på de væsentligste eksperter vi har trukket på ud over partnergruppen. Tyge Kjær mest til integrerede energisystemer </a:t>
            </a:r>
            <a:r>
              <a:rPr lang="da-DK" dirty="0" err="1"/>
              <a:t>ifm</a:t>
            </a:r>
            <a:r>
              <a:rPr lang="da-DK" dirty="0"/>
              <a:t> fælles varmeforsyning, Niels Erik og Carsten i forhold til den genoplivede interessegruppe VIROS og Jens Andersen </a:t>
            </a:r>
            <a:r>
              <a:rPr lang="da-DK" dirty="0" err="1"/>
              <a:t>ifm</a:t>
            </a:r>
            <a:r>
              <a:rPr lang="da-DK" dirty="0"/>
              <a:t> energiomstilling i landsbyer</a:t>
            </a:r>
          </a:p>
        </p:txBody>
      </p:sp>
    </p:spTree>
    <p:extLst>
      <p:ext uri="{BB962C8B-B14F-4D97-AF65-F5344CB8AC3E}">
        <p14:creationId xmlns:p14="http://schemas.microsoft.com/office/powerpoint/2010/main" val="294760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er oversigt over alle de eksperter og rådgivere vi har haft til at medvirke ved borgermøder eller arbejdsgruppemøder – kun en del af dem er repræsenteret med logo.</a:t>
            </a:r>
          </a:p>
          <a:p>
            <a:r>
              <a:rPr lang="da-DK" dirty="0"/>
              <a:t>Oversigten giver en god indikation af, at energiomstilling er en kompleks sag – eller som nogen siger et ”vildt problem”, som kræver integrerede løsninger i ligeværdigt samarbejde med lokale borgere, lokale virksomheder, vidensinstitutioner og offentlige aktører</a:t>
            </a:r>
          </a:p>
        </p:txBody>
      </p:sp>
    </p:spTree>
    <p:extLst>
      <p:ext uri="{BB962C8B-B14F-4D97-AF65-F5344CB8AC3E}">
        <p14:creationId xmlns:p14="http://schemas.microsoft.com/office/powerpoint/2010/main" val="298935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del af opgaven i projektet har været at finde eksempler fra best practices rundt om i landet, som vi har formidlet til borgere i Roskilde – til borgermøder, temamøder eller på hjemmesiden.</a:t>
            </a:r>
          </a:p>
          <a:p>
            <a:r>
              <a:rPr lang="da-DK" dirty="0"/>
              <a:t>Vi har lavet interview med </a:t>
            </a:r>
            <a:r>
              <a:rPr lang="da-DK" dirty="0" err="1"/>
              <a:t>Lyreco</a:t>
            </a:r>
            <a:r>
              <a:rPr lang="da-DK" dirty="0"/>
              <a:t> og BC Catering og skrevet artikler om deres gode eksempler</a:t>
            </a:r>
          </a:p>
          <a:p>
            <a:r>
              <a:rPr lang="da-DK" dirty="0"/>
              <a:t>Vi har besøgt eller haft besøg af best practice eksempler, Samsø Energiakademi, Føns Nærvarme, A/B Amsterdamgården, Energifællesskab Skårup, Ærøfonden, Sydstevns Energifællesskab</a:t>
            </a:r>
          </a:p>
          <a:p>
            <a:r>
              <a:rPr lang="da-DK" dirty="0"/>
              <a:t>Vi har haft best cases til at holde oplæg på borgermøder – Samsø Energifællesskab, Føns Nærvarme, Gundsølille gl. skole</a:t>
            </a:r>
          </a:p>
        </p:txBody>
      </p:sp>
    </p:spTree>
    <p:extLst>
      <p:ext uri="{BB962C8B-B14F-4D97-AF65-F5344CB8AC3E}">
        <p14:creationId xmlns:p14="http://schemas.microsoft.com/office/powerpoint/2010/main" val="3024983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141288" y="4860687"/>
            <a:ext cx="6819900" cy="4604861"/>
          </a:xfrm>
        </p:spPr>
        <p:txBody>
          <a:bodyPr/>
          <a:lstStyle/>
          <a:p>
            <a:pPr>
              <a:buSzPct val="100000"/>
            </a:pPr>
            <a:r>
              <a:rPr lang="da-DK" sz="1000" dirty="0"/>
              <a:t>Samarbejde med lokale borgerorganiseringer</a:t>
            </a:r>
          </a:p>
          <a:p>
            <a:pPr lvl="1">
              <a:buSzPct val="100000"/>
            </a:pPr>
            <a:r>
              <a:rPr lang="da-DK" sz="800" dirty="0"/>
              <a:t>VE er ikke normalt på dagsordenen</a:t>
            </a:r>
          </a:p>
          <a:p>
            <a:pPr lvl="1">
              <a:buSzPct val="100000"/>
            </a:pPr>
            <a:r>
              <a:rPr lang="da-DK" sz="800" dirty="0"/>
              <a:t>Varmeforsyning er en prioritet og indgangen til samarbejde</a:t>
            </a:r>
          </a:p>
          <a:p>
            <a:pPr lvl="1">
              <a:buSzPct val="100000"/>
            </a:pPr>
            <a:r>
              <a:rPr lang="da-DK" sz="800" dirty="0"/>
              <a:t>Vi har oplevet klar modstand mod VE, hvis VE trækkes ned over hovedet på borgere</a:t>
            </a:r>
          </a:p>
          <a:p>
            <a:pPr lvl="1">
              <a:buSzPct val="100000"/>
            </a:pPr>
            <a:r>
              <a:rPr lang="da-DK" sz="800" dirty="0"/>
              <a:t>Der er udtalt forventning om at nogen (kommunen) kommer med en løsning, de steder, hvor gas- og oliefyring er dominerende</a:t>
            </a:r>
          </a:p>
          <a:p>
            <a:pPr lvl="1">
              <a:buSzPct val="100000"/>
            </a:pPr>
            <a:r>
              <a:rPr lang="da-DK" sz="800" dirty="0"/>
              <a:t>Mange steder er lokale lodsejere interesserede i VE, men først og fremmest fra et forretningsmæssigt synspunkt</a:t>
            </a:r>
          </a:p>
          <a:p>
            <a:pPr lvl="1">
              <a:buSzPct val="100000"/>
            </a:pPr>
            <a:endParaRPr lang="da-DK" sz="800" dirty="0"/>
          </a:p>
          <a:p>
            <a:r>
              <a:rPr lang="da-DK" sz="1000" dirty="0"/>
              <a:t>Kobling af varme og VE</a:t>
            </a:r>
          </a:p>
          <a:p>
            <a:pPr lvl="1">
              <a:buSzPct val="100000"/>
            </a:pPr>
            <a:r>
              <a:rPr lang="da-DK" sz="800" dirty="0"/>
              <a:t>Kompliceret – kræver både vindmøller og måske solceller, hvor fokus på VE i Roskilde pt. hovedsageligt er på solceller</a:t>
            </a:r>
          </a:p>
          <a:p>
            <a:pPr lvl="1">
              <a:buSzPct val="100000"/>
            </a:pPr>
            <a:r>
              <a:rPr lang="da-DK" sz="800" dirty="0"/>
              <a:t>Overskudsvarme skal planlægges og kræver stabil leverance og investering i varmevekslere og det er ikke let at stille kommunale krav</a:t>
            </a:r>
          </a:p>
          <a:p>
            <a:pPr lvl="1">
              <a:buSzPct val="100000"/>
            </a:pPr>
            <a:endParaRPr lang="da-DK" sz="800" dirty="0"/>
          </a:p>
          <a:p>
            <a:r>
              <a:rPr lang="da-DK" sz="1000" dirty="0"/>
              <a:t>Vi har forsøgt at fremme lokalt ejerskab af VE-anlæg</a:t>
            </a:r>
          </a:p>
          <a:p>
            <a:pPr lvl="1">
              <a:buSzPct val="100000"/>
            </a:pPr>
            <a:r>
              <a:rPr lang="da-DK" sz="800" dirty="0"/>
              <a:t>For at fremme incitament hos lodsejere/developere som del af udvælgelseskriterier</a:t>
            </a:r>
          </a:p>
          <a:p>
            <a:pPr lvl="1">
              <a:buSzPct val="100000"/>
            </a:pPr>
            <a:r>
              <a:rPr lang="da-DK" sz="800" dirty="0"/>
              <a:t>Oplysning om mulighederne i Energifællesskaber – både VE-fællesskaber og borgerenergifællesskaber</a:t>
            </a:r>
          </a:p>
          <a:p>
            <a:pPr lvl="1">
              <a:buSzPct val="100000"/>
            </a:pPr>
            <a:r>
              <a:rPr lang="da-DK" sz="800" dirty="0"/>
              <a:t>Kommunen kan mediere og indgå aktivt i etablering af energifællesskaber som Svendborg og Nyborg</a:t>
            </a:r>
          </a:p>
          <a:p>
            <a:pPr lvl="1">
              <a:buSzPct val="100000"/>
            </a:pPr>
            <a:r>
              <a:rPr lang="da-DK" sz="800" dirty="0"/>
              <a:t>Oplysning om Ejerskabsformer af VE-anlæg – se GO-</a:t>
            </a:r>
            <a:r>
              <a:rPr lang="da-DK" sz="800" dirty="0" err="1"/>
              <a:t>Rs</a:t>
            </a:r>
            <a:r>
              <a:rPr lang="da-DK" sz="800" dirty="0"/>
              <a:t> hjemmeside – obs investeringsvillighed</a:t>
            </a:r>
          </a:p>
          <a:p>
            <a:pPr lvl="1">
              <a:buSzPct val="100000"/>
            </a:pPr>
            <a:endParaRPr lang="da-DK" sz="800" dirty="0"/>
          </a:p>
          <a:p>
            <a:r>
              <a:rPr lang="da-DK" sz="1000" dirty="0"/>
              <a:t>Formidling til borgere</a:t>
            </a:r>
          </a:p>
          <a:p>
            <a:pPr lvl="1">
              <a:buSzPct val="100000"/>
            </a:pPr>
            <a:r>
              <a:rPr lang="da-DK" sz="800" dirty="0"/>
              <a:t>Oversigt over de gode projekter og deres rådgivere</a:t>
            </a:r>
          </a:p>
          <a:p>
            <a:pPr lvl="1">
              <a:buSzPct val="100000"/>
            </a:pPr>
            <a:r>
              <a:rPr lang="da-DK" sz="800" dirty="0"/>
              <a:t>Deling af strøm fra VE-anlæg</a:t>
            </a:r>
          </a:p>
          <a:p>
            <a:pPr lvl="1">
              <a:buSzPct val="100000"/>
            </a:pPr>
            <a:r>
              <a:rPr lang="da-DK" sz="800" dirty="0"/>
              <a:t>Investeringsmæssige </a:t>
            </a:r>
            <a:r>
              <a:rPr lang="da-DK" sz="800" dirty="0" err="1"/>
              <a:t>benspæng</a:t>
            </a:r>
            <a:r>
              <a:rPr lang="da-DK" sz="800" dirty="0"/>
              <a:t> – hvis borgere skal være medejere skal deres risiko begrænses.</a:t>
            </a:r>
          </a:p>
          <a:p>
            <a:pPr lvl="1">
              <a:buSzPct val="100000"/>
            </a:pPr>
            <a:r>
              <a:rPr lang="da-DK" sz="800" dirty="0"/>
              <a:t>Lovgivningsmæssige benspænd for deling af VE-el – boligforeninger, nærhed til nettilslutning</a:t>
            </a:r>
          </a:p>
          <a:p>
            <a:pPr lvl="1">
              <a:buSzPct val="100000"/>
            </a:pPr>
            <a:r>
              <a:rPr lang="da-DK" sz="800" dirty="0"/>
              <a:t>Tekniske udfordringer i deling af VE-el, fx en solcellepark delvist ejet af energifællesskab -&gt; to </a:t>
            </a:r>
            <a:r>
              <a:rPr lang="da-DK" sz="800" dirty="0" err="1"/>
              <a:t>nettilslutninger</a:t>
            </a:r>
            <a:endParaRPr lang="da-DK" sz="800" dirty="0"/>
          </a:p>
          <a:p>
            <a:pPr lvl="1">
              <a:buSzPct val="100000"/>
            </a:pPr>
            <a:r>
              <a:rPr lang="da-DK" sz="800" dirty="0"/>
              <a:t>Takstmæssige udfordringer i deling af VE-el, lokal </a:t>
            </a:r>
            <a:r>
              <a:rPr lang="da-DK" sz="800" dirty="0" err="1"/>
              <a:t>tariffering</a:t>
            </a:r>
            <a:r>
              <a:rPr lang="da-DK" sz="800" dirty="0"/>
              <a:t> ikke på plads endnu, systemer til at registrere produktion og forbrug parallelt hos alle, der deler. Forecast skal håndteres.</a:t>
            </a:r>
          </a:p>
          <a:p>
            <a:pPr lvl="1">
              <a:buSzPct val="100000"/>
            </a:pPr>
            <a:r>
              <a:rPr lang="da-DK" sz="800" dirty="0"/>
              <a:t>Fælles varmepumpeløsninger (Termonet) ikke del af varmeforsyningsloven -&gt; ingen kommunegaranti</a:t>
            </a:r>
          </a:p>
          <a:p>
            <a:pPr lvl="1">
              <a:buSzPct val="100000"/>
            </a:pPr>
            <a:r>
              <a:rPr lang="da-DK" sz="800" dirty="0"/>
              <a:t>Oversigt over formelle krav til VE-anlæg – se GO-</a:t>
            </a:r>
            <a:r>
              <a:rPr lang="da-DK" sz="800" dirty="0" err="1"/>
              <a:t>Rs</a:t>
            </a:r>
            <a:r>
              <a:rPr lang="da-DK" sz="800" dirty="0"/>
              <a:t> hjemmeside</a:t>
            </a:r>
          </a:p>
          <a:p>
            <a:pPr lvl="1">
              <a:buSzPct val="100000"/>
            </a:pPr>
            <a:r>
              <a:rPr lang="da-DK" sz="800" dirty="0"/>
              <a:t>NIMBY/YIMBY se GO-</a:t>
            </a:r>
            <a:r>
              <a:rPr lang="da-DK" sz="800" dirty="0" err="1"/>
              <a:t>Rs</a:t>
            </a:r>
            <a:r>
              <a:rPr lang="da-DK" sz="800" dirty="0"/>
              <a:t> hjemmeside</a:t>
            </a:r>
          </a:p>
          <a:p>
            <a:pPr lvl="1">
              <a:buSzPct val="100000"/>
            </a:pPr>
            <a:r>
              <a:rPr lang="da-DK" sz="800" dirty="0"/>
              <a:t>Manglende kendskab til CO2-bæredygtighed for solceller -&gt; kæmpe forskel på CO2 aftrykket ved produktion af forskellige typer af solceller</a:t>
            </a:r>
          </a:p>
          <a:p>
            <a:pPr lvl="1"/>
            <a:endParaRPr lang="da-DK" sz="600" dirty="0"/>
          </a:p>
          <a:p>
            <a:pPr>
              <a:buSzPct val="100000"/>
            </a:pPr>
            <a:r>
              <a:rPr lang="da-DK" sz="1200" dirty="0"/>
              <a:t>Godt samarbejde med forvaltningen og politikere</a:t>
            </a:r>
          </a:p>
          <a:p>
            <a:pPr lvl="1">
              <a:buSzPct val="100000"/>
            </a:pPr>
            <a:r>
              <a:rPr lang="da-DK" sz="800" dirty="0"/>
              <a:t>Generelt lettere at få lydhørhed og samarbejde med forvaltning og politikere end med lokale borgergrupperinger</a:t>
            </a:r>
          </a:p>
          <a:p>
            <a:pPr lvl="1">
              <a:buSzPct val="100000"/>
            </a:pPr>
            <a:r>
              <a:rPr lang="da-DK" sz="800" dirty="0"/>
              <a:t>Varmeforsyning -&gt; kommunens enhed eksemplarisk, Fors meget velvillig men for travl til samarbejde</a:t>
            </a:r>
          </a:p>
          <a:p>
            <a:pPr lvl="1">
              <a:buSzPct val="100000"/>
            </a:pPr>
            <a:r>
              <a:rPr lang="da-DK" sz="800" dirty="0"/>
              <a:t>Høringsproces om Klima og energiplan -&gt; stor lydhørhed for GO-</a:t>
            </a:r>
            <a:r>
              <a:rPr lang="da-DK" sz="800" dirty="0" err="1"/>
              <a:t>Rs</a:t>
            </a:r>
            <a:r>
              <a:rPr lang="da-DK" sz="800" dirty="0"/>
              <a:t> synspunkter og positivt at blive involveret i konkret møde om </a:t>
            </a:r>
            <a:r>
              <a:rPr lang="da-DK" sz="800" dirty="0" err="1"/>
              <a:t>høringhssvar</a:t>
            </a:r>
            <a:endParaRPr lang="da-DK" sz="800" dirty="0"/>
          </a:p>
          <a:p>
            <a:endParaRPr lang="da-DK" sz="1000" dirty="0"/>
          </a:p>
          <a:p>
            <a:endParaRPr lang="da-DK" sz="1000" dirty="0"/>
          </a:p>
          <a:p>
            <a:endParaRPr lang="da-DK" dirty="0"/>
          </a:p>
        </p:txBody>
      </p:sp>
    </p:spTree>
    <p:extLst>
      <p:ext uri="{BB962C8B-B14F-4D97-AF65-F5344CB8AC3E}">
        <p14:creationId xmlns:p14="http://schemas.microsoft.com/office/powerpoint/2010/main" val="4207266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det fremgår har vi holdt en lang række møder om forskellige aspekter omkring vedvarende energi og energiomstilling.</a:t>
            </a:r>
          </a:p>
          <a:p>
            <a:r>
              <a:rPr lang="da-DK" dirty="0"/>
              <a:t>Det har hovedsageligt været varmeforsyning, som har været løftestang, men også genoplivning af VIROS-gruppen har afstedkommet en lang række møder i forsøg på at finde egnede lokaliteter, hvor opstilling af bynære møller kunne være muligt. Gruppen har været slået hjem i ludo mange gange, når det kommer til realitetsdrøftelse med lodsejere og naboer, men vi fortsætter</a:t>
            </a:r>
          </a:p>
          <a:p>
            <a:r>
              <a:rPr lang="da-DK" dirty="0"/>
              <a:t>Fx i Vor Frue har vi haft møder, først nogle gange med lokalrådets bestyrelse for at blive enige om et borgermøde med tema om fælles varmeforsyning, men hvor også Roskilde Solenergi havde indlæg og der var indlæg fra Energifællesskab Danmark. Efterfølgende blev nedsat en lokal klima, miljø og energigruppe under lokalrådet. Vi har holdt to opfølgende møder med den gruppe sammen med oldermændene fra de omliggende landsbyer. I øjeblikket er en energimesse i Vor Frue under planlægning</a:t>
            </a:r>
          </a:p>
        </p:txBody>
      </p:sp>
    </p:spTree>
    <p:extLst>
      <p:ext uri="{BB962C8B-B14F-4D97-AF65-F5344CB8AC3E}">
        <p14:creationId xmlns:p14="http://schemas.microsoft.com/office/powerpoint/2010/main" val="2539212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forsøgt at arbejde på mange platforme for at få budskabet ud.</a:t>
            </a:r>
          </a:p>
          <a:p>
            <a:r>
              <a:rPr lang="da-DK" dirty="0"/>
              <a:t>Velbesøgte borgermøder er et resultat af husstandsomdeling af flyers om møderne</a:t>
            </a:r>
          </a:p>
          <a:p>
            <a:r>
              <a:rPr lang="da-DK" dirty="0"/>
              <a:t>Roskilde Avis har været velvillig, når vi har forberedt artikler</a:t>
            </a:r>
          </a:p>
        </p:txBody>
      </p:sp>
    </p:spTree>
    <p:extLst>
      <p:ext uri="{BB962C8B-B14F-4D97-AF65-F5344CB8AC3E}">
        <p14:creationId xmlns:p14="http://schemas.microsoft.com/office/powerpoint/2010/main" val="4111977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Indtil videre er det ikke lykkedes at påvirke udviklingen eller være aktiv part i at få forhøjet andelen af VE-produceret strøm i Roskilde</a:t>
            </a:r>
          </a:p>
          <a:p>
            <a:r>
              <a:rPr lang="da-DK" dirty="0"/>
              <a:t>Varmeforsyning er en god indgang</a:t>
            </a:r>
          </a:p>
          <a:p>
            <a:r>
              <a:rPr lang="da-DK" dirty="0"/>
              <a:t>Vi tror fortsat på at lokalt fællesskab kan styrkes ved at etablere lokal VE-produktion og holde provenuet af produktionen lokalt til gavn for fællesskabet</a:t>
            </a:r>
          </a:p>
          <a:p>
            <a:r>
              <a:rPr lang="da-DK" dirty="0"/>
              <a:t>Vi har vist at det er muligt at finde pensionister med faglig erfaring og optagethed af klima- og biodiversitetsdagsordenen og som er villige til at yde en indsats</a:t>
            </a:r>
          </a:p>
          <a:p>
            <a:r>
              <a:rPr lang="da-DK" dirty="0"/>
              <a:t>Samarbejde på tværs i kommunen mellem ‘grønne’ organisationer kræver konkrete projekter at samarbejde om</a:t>
            </a:r>
          </a:p>
          <a:p>
            <a:r>
              <a:rPr lang="da-DK" dirty="0"/>
              <a:t>Det har været let at opnå samarbejde med faglige eksperter og medarbejdere i forvaltningen og få dem til at stille op til borgermøder og møder i arbejdsgrupper</a:t>
            </a:r>
          </a:p>
        </p:txBody>
      </p:sp>
    </p:spTree>
    <p:extLst>
      <p:ext uri="{BB962C8B-B14F-4D97-AF65-F5344CB8AC3E}">
        <p14:creationId xmlns:p14="http://schemas.microsoft.com/office/powerpoint/2010/main" val="371145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376E9-33C3-B8BB-B2F2-5DCE1C485F3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2AF65C7-0113-9E6F-5AD5-B35EA56B9A3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4409C73-E79D-2157-1615-1254D95280B5}"/>
              </a:ext>
            </a:extLst>
          </p:cNvPr>
          <p:cNvSpPr>
            <a:spLocks noGrp="1"/>
          </p:cNvSpPr>
          <p:nvPr>
            <p:ph type="body" idx="1"/>
          </p:nvPr>
        </p:nvSpPr>
        <p:spPr/>
        <p:txBody>
          <a:bodyPr/>
          <a:lstStyle/>
          <a:p>
            <a:r>
              <a:rPr lang="da-DK" dirty="0"/>
              <a:t>Vi har opbygget relationer og viden om muligheder og begrænsninger (ikke mindst de lovgivningsmæssige benspænd, der er på VE-området), som vi er opsatte på at holde i spil</a:t>
            </a:r>
          </a:p>
          <a:p>
            <a:r>
              <a:rPr lang="da-DK" dirty="0"/>
              <a:t>Vi er derfor ved at søge om finansiering for at kunne fortsætte aktiviteterne og forhåbentlig opnå, at visionen om borgerdrevne VE-anlæg bliver realiseret:</a:t>
            </a:r>
          </a:p>
          <a:p>
            <a:r>
              <a:rPr lang="da-DK" dirty="0"/>
              <a:t>VE-gruppen er driver og tovholder på en ansøgning om klimaudviklingsspor i Klimaalliancen med titlen ”Integrerede energisystemer og borgerenergifællesskaber som løftestang til lokal fælles varmeforsyning og selvforsyning med el”</a:t>
            </a:r>
          </a:p>
          <a:p>
            <a:pPr lvl="1"/>
            <a:r>
              <a:rPr lang="da-DK" dirty="0"/>
              <a:t>Partnerne er Roskilde, Næstved og Svendborg Kommuner, Varmegrupper i kommunerne, RUC, Danfoss, </a:t>
            </a:r>
            <a:r>
              <a:rPr lang="da-DK" dirty="0" err="1"/>
              <a:t>Norlys</a:t>
            </a:r>
            <a:r>
              <a:rPr lang="da-DK" dirty="0"/>
              <a:t>, DTU og forsyningsselskaber</a:t>
            </a:r>
          </a:p>
          <a:p>
            <a:r>
              <a:rPr lang="da-DK" dirty="0"/>
              <a:t>Arbejdet med etablering af solceller i en andelsboligforening og udvikling af prototype til deling af strømmen fortsætter</a:t>
            </a:r>
          </a:p>
          <a:p>
            <a:r>
              <a:rPr lang="da-DK" dirty="0"/>
              <a:t>Vi har rakt ud til varmegruppe i Viby for at arbejde sammen i relation til repowering af vindmøller og integrering af energi fra møller og solceller i varmeforsyning i Viby.</a:t>
            </a:r>
          </a:p>
          <a:p>
            <a:r>
              <a:rPr lang="da-DK" dirty="0"/>
              <a:t>VIROS-gruppen er i dialog med Momentum om samarbejde med lodsejere og lokale borgere om møllerprojekter</a:t>
            </a:r>
          </a:p>
          <a:p>
            <a:endParaRPr lang="da-DK" dirty="0"/>
          </a:p>
        </p:txBody>
      </p:sp>
    </p:spTree>
    <p:extLst>
      <p:ext uri="{BB962C8B-B14F-4D97-AF65-F5344CB8AC3E}">
        <p14:creationId xmlns:p14="http://schemas.microsoft.com/office/powerpoint/2010/main" val="1123078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Tree>
    <p:extLst>
      <p:ext uri="{BB962C8B-B14F-4D97-AF65-F5344CB8AC3E}">
        <p14:creationId xmlns:p14="http://schemas.microsoft.com/office/powerpoint/2010/main" val="141529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58750" indent="0">
              <a:buNone/>
            </a:pPr>
            <a:r>
              <a:rPr lang="da-DK" dirty="0"/>
              <a:t>Vi vil gerne dele slides – dette slide viser indholdet af præsentationen og de enkelte blokke har link til det relevante afsnit ligesom hvert efterfølgende slide har en knap i nederste højre hjørne som leder tilbage til dette oversigts-slide</a:t>
            </a:r>
          </a:p>
        </p:txBody>
      </p:sp>
    </p:spTree>
    <p:extLst>
      <p:ext uri="{BB962C8B-B14F-4D97-AF65-F5344CB8AC3E}">
        <p14:creationId xmlns:p14="http://schemas.microsoft.com/office/powerpoint/2010/main" val="3121342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formået at VE på dagsordenen i mange fora i lokale borgerorganiseringer, men det er at tage munden fuld a.t påstå at udbygningen er accelereret – se i øvrigt slide om læring.</a:t>
            </a:r>
          </a:p>
          <a:p>
            <a:r>
              <a:rPr lang="da-DK" dirty="0"/>
              <a:t>Vi har udviklet og benyttet et stort netværk af eksperter of samlet viden se slides om eksperter og best practices</a:t>
            </a:r>
          </a:p>
          <a:p>
            <a:r>
              <a:rPr lang="da-DK" dirty="0"/>
              <a:t>Vi har rakt ud til et stort antal borgergrupper og etableret samarbejde, afholdt møder med bestyrelser, afholdt borgermøder og temamøder, involveret lokale repræsentanter til at deltage i arbejdet fx borgere fra Vindinge i VIROS-arbejdet – se slide om samarbejde med lokale netværk.</a:t>
            </a:r>
          </a:p>
        </p:txBody>
      </p:sp>
    </p:spTree>
    <p:extLst>
      <p:ext uri="{BB962C8B-B14F-4D97-AF65-F5344CB8AC3E}">
        <p14:creationId xmlns:p14="http://schemas.microsoft.com/office/powerpoint/2010/main" val="2616720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A4E02-F9E3-248C-7E8C-4E44A5F26CE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2AC7BEA-D9DE-89FF-5414-CF83FDD0454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C20C02E-DAF2-D1A3-F15B-30ED37659B07}"/>
              </a:ext>
            </a:extLst>
          </p:cNvPr>
          <p:cNvSpPr>
            <a:spLocks noGrp="1"/>
          </p:cNvSpPr>
          <p:nvPr>
            <p:ph type="body" idx="1"/>
          </p:nvPr>
        </p:nvSpPr>
        <p:spPr/>
        <p:txBody>
          <a:bodyPr/>
          <a:lstStyle/>
          <a:p>
            <a:r>
              <a:rPr lang="da-DK" dirty="0"/>
              <a:t>Vi har formået at få VE på dagsordenen i mange fora i lokale borgerorganiseringer, men det er at tage munden fuld at påstå at udbygningen er accelereret som direkte konsekvens af projektet– se i øvrigt slide om læring.</a:t>
            </a:r>
          </a:p>
          <a:p>
            <a:r>
              <a:rPr lang="da-DK" dirty="0"/>
              <a:t>Vi har udviklet og benyttet et stort netværk af eksperter og samlet viden - se slides om eksperter og best practices</a:t>
            </a:r>
          </a:p>
          <a:p>
            <a:r>
              <a:rPr lang="da-DK" dirty="0"/>
              <a:t>Vi har rakt ud til et stort antal borgergrupper og etableret samarbejde, afholdt møder med bestyrelser, afholdt borgermøder og temamøder, involveret lokale repræsentanter til at deltage i arbejdet fx borgere fra Vindinge i VIROS-arbejdet – se slide om samarbejde med lokale netværk.</a:t>
            </a:r>
          </a:p>
        </p:txBody>
      </p:sp>
    </p:spTree>
    <p:extLst>
      <p:ext uri="{BB962C8B-B14F-4D97-AF65-F5344CB8AC3E}">
        <p14:creationId xmlns:p14="http://schemas.microsoft.com/office/powerpoint/2010/main" val="212952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17F55-DC4A-7635-B944-35FB5FCDE3E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C11CEC2-BA60-79F9-8689-AFE7C0A948E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19A4948-CD87-B806-FF25-F652C0DBFB5F}"/>
              </a:ext>
            </a:extLst>
          </p:cNvPr>
          <p:cNvSpPr>
            <a:spLocks noGrp="1"/>
          </p:cNvSpPr>
          <p:nvPr>
            <p:ph type="body" idx="1"/>
          </p:nvPr>
        </p:nvSpPr>
        <p:spPr/>
        <p:txBody>
          <a:bodyPr/>
          <a:lstStyle/>
          <a:p>
            <a:r>
              <a:rPr lang="da-DK" dirty="0"/>
              <a:t>Vi har formået at få VE på dagsordenen i mange fora i lokale borgerorganiseringer, men det er at tage munden fuld at påstå at udbygningen er accelereret som direkte konsekvens af projektet– se i øvrigt slide om læring.</a:t>
            </a:r>
          </a:p>
          <a:p>
            <a:r>
              <a:rPr lang="da-DK" dirty="0"/>
              <a:t>Vi har udviklet og benyttet et stort netværk af eksperter og samlet viden - se slides om eksperter og </a:t>
            </a:r>
            <a:r>
              <a:rPr lang="da-DK" dirty="0" err="1"/>
              <a:t>best</a:t>
            </a:r>
            <a:r>
              <a:rPr lang="da-DK" dirty="0"/>
              <a:t> practices</a:t>
            </a:r>
          </a:p>
          <a:p>
            <a:r>
              <a:rPr lang="da-DK" dirty="0"/>
              <a:t>Vi har rakt ud til et stort antal borgergrupper og etableret samarbejde, afholdt møder med bestyrelser, afholdt borgermøder og temamøder, involveret lokale repræsentanter til at deltage i arbejdet fx borgere fra Vindinge i VIROS-arbejdet – se slide om samarbejde med lokale netværk.</a:t>
            </a:r>
          </a:p>
          <a:p>
            <a:endParaRPr lang="da-DK" dirty="0"/>
          </a:p>
        </p:txBody>
      </p:sp>
    </p:spTree>
    <p:extLst>
      <p:ext uri="{BB962C8B-B14F-4D97-AF65-F5344CB8AC3E}">
        <p14:creationId xmlns:p14="http://schemas.microsoft.com/office/powerpoint/2010/main" val="2946734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Flere detaljer om indsatser fremgår af senere slides.</a:t>
            </a:r>
          </a:p>
        </p:txBody>
      </p:sp>
    </p:spTree>
    <p:extLst>
      <p:ext uri="{BB962C8B-B14F-4D97-AF65-F5344CB8AC3E}">
        <p14:creationId xmlns:p14="http://schemas.microsoft.com/office/powerpoint/2010/main" val="1058303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det fremgår, er det indtil videre ikke lykkedes at rejse yderlig ekstern finansiering til vores VE-aktiviteter. I skrivende stund, er vi dog i samarbejde med Roskilde, Svendborg og Næstved Kommuner, RUC, DTU og flere andre ved at søge finansiering til at fortsætte og udvikle VE ved at bruge behovet for omstilling af varmeforsyning til at udvikle integrerede energisystemer for byer uden for fjernvarmeområdet.</a:t>
            </a:r>
          </a:p>
          <a:p>
            <a:r>
              <a:rPr lang="da-DK" dirty="0"/>
              <a:t>Som det også fremgår er det lykkedes for os at mobilisere en række borgere som frivilligt har lagt mange timer i arbejdet.</a:t>
            </a:r>
          </a:p>
        </p:txBody>
      </p:sp>
    </p:spTree>
    <p:extLst>
      <p:ext uri="{BB962C8B-B14F-4D97-AF65-F5344CB8AC3E}">
        <p14:creationId xmlns:p14="http://schemas.microsoft.com/office/powerpoint/2010/main" val="4160737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Grundelementet i projektet har været at forsøge at etablere samarbejde med allerede eksisterende borgerorganiseringer med henblik på at undersøge behov og ønsker om vedvarende energi. Ideen har så været at koble lokale grupper med de relevante eksperter og myndighedspersoner.</a:t>
            </a:r>
          </a:p>
          <a:p>
            <a:r>
              <a:rPr lang="da-DK" dirty="0"/>
              <a:t>Det har vist sig meget svært at komme på dagsordenen i lokalråd og landsbyråd, hvor en dagsorden om vedvarende energi i bedste fald ligger i periferien af interessefeltet.</a:t>
            </a:r>
          </a:p>
          <a:p>
            <a:r>
              <a:rPr lang="da-DK" dirty="0"/>
              <a:t>Ikke desto mindre er det lykkedes for os at etablere samarbejde med en lang række aktører – vi har haft rigtig, rigtig mange møder – vi havde nok ikke forventet at der skulle være så mange møder for at opbygge relation og gensidig respekt – vi havde håbet, der var kortere vej til handling.</a:t>
            </a:r>
          </a:p>
        </p:txBody>
      </p:sp>
    </p:spTree>
    <p:extLst>
      <p:ext uri="{BB962C8B-B14F-4D97-AF65-F5344CB8AC3E}">
        <p14:creationId xmlns:p14="http://schemas.microsoft.com/office/powerpoint/2010/main" val="1975425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3:notes"/>
          <p:cNvSpPr txBox="1">
            <a:spLocks noGrp="1"/>
          </p:cNvSpPr>
          <p:nvPr>
            <p:ph type="body" idx="1"/>
          </p:nvPr>
        </p:nvSpPr>
        <p:spPr>
          <a:xfrm>
            <a:off x="710248" y="4860687"/>
            <a:ext cx="5681980" cy="4604861"/>
          </a:xfrm>
          <a:prstGeom prst="rect">
            <a:avLst/>
          </a:prstGeom>
          <a:noFill/>
          <a:ln>
            <a:noFill/>
          </a:ln>
        </p:spPr>
        <p:txBody>
          <a:bodyPr spcFirstLastPara="1" wrap="square" lIns="96625" tIns="96625" rIns="96625" bIns="96625" anchor="t" anchorCtr="0">
            <a:noAutofit/>
          </a:bodyPr>
          <a:lstStyle/>
          <a:p>
            <a:pPr marL="483306" lvl="0" indent="-315491" algn="l" rtl="0">
              <a:lnSpc>
                <a:spcPct val="100000"/>
              </a:lnSpc>
              <a:spcBef>
                <a:spcPts val="0"/>
              </a:spcBef>
              <a:spcAft>
                <a:spcPts val="0"/>
              </a:spcAft>
              <a:buSzPts val="1100"/>
              <a:buChar char="●"/>
            </a:pPr>
            <a:r>
              <a:rPr lang="da-DK" dirty="0">
                <a:latin typeface="Arial"/>
                <a:ea typeface="Arial"/>
                <a:cs typeface="Arial"/>
                <a:sym typeface="Arial"/>
              </a:rPr>
              <a:t>GO-Roskilde a</a:t>
            </a:r>
            <a:r>
              <a:rPr lang="da-DK" sz="1200" dirty="0">
                <a:latin typeface="Arial"/>
                <a:ea typeface="Arial"/>
                <a:cs typeface="Arial"/>
                <a:sym typeface="Arial"/>
              </a:rPr>
              <a:t>rbejder for at fremme den grønne omstilling i Roskilde Kommune - både omstillingen af vores hverdagsvaner (mad, transport, forbrug, genbrug osv.)  og vores rammer (energi- og varmeforsyning, skovrejsning, naturpleje, infrastruktur osv.). </a:t>
            </a:r>
            <a:endParaRPr dirty="0"/>
          </a:p>
          <a:p>
            <a:pPr marL="483306" lvl="0" indent="-315491" algn="l" rtl="0">
              <a:lnSpc>
                <a:spcPct val="100000"/>
              </a:lnSpc>
              <a:spcBef>
                <a:spcPts val="0"/>
              </a:spcBef>
              <a:spcAft>
                <a:spcPts val="0"/>
              </a:spcAft>
              <a:buSzPts val="1100"/>
              <a:buChar char="●"/>
            </a:pPr>
            <a:r>
              <a:rPr lang="da-DK" dirty="0">
                <a:latin typeface="Arial"/>
                <a:ea typeface="Arial"/>
                <a:cs typeface="Arial"/>
                <a:sym typeface="Arial"/>
              </a:rPr>
              <a:t>Vi forsøger at samle e</a:t>
            </a:r>
            <a:r>
              <a:rPr lang="da-DK" sz="1200" dirty="0">
                <a:latin typeface="Arial"/>
                <a:ea typeface="Arial"/>
                <a:cs typeface="Arial"/>
                <a:sym typeface="Arial"/>
              </a:rPr>
              <a:t>n bred vifte af lokale aktører - klimaaktivister, erhvervsliv, grønne organisationer, forskere, uddannelsesinstitutioner, kommunens politikere og forvaltere. </a:t>
            </a: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mt="30000"/>
          </a:blip>
          <a:stretch>
            <a:fillRect/>
          </a:stretch>
        </a:blipFill>
        <a:effectLst/>
      </p:bgPr>
    </p:bg>
    <p:spTree>
      <p:nvGrpSpPr>
        <p:cNvPr id="1" name="Shape 9"/>
        <p:cNvGrpSpPr/>
        <p:nvPr/>
      </p:nvGrpSpPr>
      <p:grpSpPr>
        <a:xfrm>
          <a:off x="0" y="0"/>
          <a:ext cx="0" cy="0"/>
          <a:chOff x="0" y="0"/>
          <a:chExt cx="0" cy="0"/>
        </a:xfrm>
      </p:grpSpPr>
      <p:sp>
        <p:nvSpPr>
          <p:cNvPr id="10" name="Google Shape;10;p6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6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6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og indholdsobjekt" type="obj">
  <p:cSld name="OBJECT">
    <p:spTree>
      <p:nvGrpSpPr>
        <p:cNvPr id="1" name="Shape 47"/>
        <p:cNvGrpSpPr/>
        <p:nvPr/>
      </p:nvGrpSpPr>
      <p:grpSpPr>
        <a:xfrm>
          <a:off x="0" y="0"/>
          <a:ext cx="0" cy="0"/>
          <a:chOff x="0" y="0"/>
          <a:chExt cx="0" cy="0"/>
        </a:xfrm>
      </p:grpSpPr>
      <p:sp>
        <p:nvSpPr>
          <p:cNvPr id="48" name="Google Shape;48;p84"/>
          <p:cNvSpPr txBox="1">
            <a:spLocks noGrp="1"/>
          </p:cNvSpPr>
          <p:nvPr>
            <p:ph type="title"/>
          </p:nvPr>
        </p:nvSpPr>
        <p:spPr>
          <a:xfrm>
            <a:off x="62865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49" name="Google Shape;49;p84"/>
          <p:cNvSpPr txBox="1">
            <a:spLocks noGrp="1"/>
          </p:cNvSpPr>
          <p:nvPr>
            <p:ph type="body" idx="1"/>
          </p:nvPr>
        </p:nvSpPr>
        <p:spPr>
          <a:xfrm>
            <a:off x="628651"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100"/>
            </a:lvl1pPr>
            <a:lvl2pPr marL="914400" lvl="1" indent="-317500" algn="l">
              <a:lnSpc>
                <a:spcPct val="90000"/>
              </a:lnSpc>
              <a:spcBef>
                <a:spcPts val="1600"/>
              </a:spcBef>
              <a:spcAft>
                <a:spcPts val="0"/>
              </a:spcAft>
              <a:buClr>
                <a:schemeClr val="dk1"/>
              </a:buClr>
              <a:buSzPts val="1400"/>
              <a:buChar char="○"/>
              <a:defRPr sz="1100"/>
            </a:lvl2pPr>
            <a:lvl3pPr marL="1371600" lvl="2" indent="-317500" algn="l">
              <a:lnSpc>
                <a:spcPct val="90000"/>
              </a:lnSpc>
              <a:spcBef>
                <a:spcPts val="1600"/>
              </a:spcBef>
              <a:spcAft>
                <a:spcPts val="0"/>
              </a:spcAft>
              <a:buClr>
                <a:schemeClr val="dk1"/>
              </a:buClr>
              <a:buSzPts val="1400"/>
              <a:buChar char="■"/>
              <a:defRPr sz="1100"/>
            </a:lvl3pPr>
            <a:lvl4pPr marL="1828800" lvl="3" indent="-317500" algn="l">
              <a:lnSpc>
                <a:spcPct val="90000"/>
              </a:lnSpc>
              <a:spcBef>
                <a:spcPts val="1600"/>
              </a:spcBef>
              <a:spcAft>
                <a:spcPts val="0"/>
              </a:spcAft>
              <a:buClr>
                <a:schemeClr val="dk1"/>
              </a:buClr>
              <a:buSzPts val="1400"/>
              <a:buChar char="●"/>
              <a:defRPr sz="1100"/>
            </a:lvl4pPr>
            <a:lvl5pPr marL="2286000" lvl="4" indent="-317500" algn="l">
              <a:lnSpc>
                <a:spcPct val="90000"/>
              </a:lnSpc>
              <a:spcBef>
                <a:spcPts val="1600"/>
              </a:spcBef>
              <a:spcAft>
                <a:spcPts val="0"/>
              </a:spcAft>
              <a:buClr>
                <a:schemeClr val="dk1"/>
              </a:buClr>
              <a:buSzPts val="1400"/>
              <a:buChar char="○"/>
              <a:defRPr sz="1100"/>
            </a:lvl5pPr>
            <a:lvl6pPr marL="2743200" lvl="5" indent="-317500" algn="l">
              <a:lnSpc>
                <a:spcPct val="90000"/>
              </a:lnSpc>
              <a:spcBef>
                <a:spcPts val="1600"/>
              </a:spcBef>
              <a:spcAft>
                <a:spcPts val="0"/>
              </a:spcAft>
              <a:buClr>
                <a:schemeClr val="dk1"/>
              </a:buClr>
              <a:buSzPts val="1400"/>
              <a:buChar char="■"/>
              <a:defRPr sz="1100"/>
            </a:lvl6pPr>
            <a:lvl7pPr marL="3200400" lvl="6" indent="-317500" algn="l">
              <a:lnSpc>
                <a:spcPct val="90000"/>
              </a:lnSpc>
              <a:spcBef>
                <a:spcPts val="1600"/>
              </a:spcBef>
              <a:spcAft>
                <a:spcPts val="0"/>
              </a:spcAft>
              <a:buClr>
                <a:schemeClr val="dk1"/>
              </a:buClr>
              <a:buSzPts val="1400"/>
              <a:buChar char="●"/>
              <a:defRPr sz="1100"/>
            </a:lvl7pPr>
            <a:lvl8pPr marL="3657600" lvl="7" indent="-317500" algn="l">
              <a:lnSpc>
                <a:spcPct val="90000"/>
              </a:lnSpc>
              <a:spcBef>
                <a:spcPts val="1600"/>
              </a:spcBef>
              <a:spcAft>
                <a:spcPts val="0"/>
              </a:spcAft>
              <a:buClr>
                <a:schemeClr val="dk1"/>
              </a:buClr>
              <a:buSzPts val="1400"/>
              <a:buChar char="○"/>
              <a:defRPr sz="1100"/>
            </a:lvl8pPr>
            <a:lvl9pPr marL="4114800" lvl="8" indent="-317500" algn="l">
              <a:lnSpc>
                <a:spcPct val="90000"/>
              </a:lnSpc>
              <a:spcBef>
                <a:spcPts val="1600"/>
              </a:spcBef>
              <a:spcAft>
                <a:spcPts val="1600"/>
              </a:spcAft>
              <a:buClr>
                <a:schemeClr val="dk1"/>
              </a:buClr>
              <a:buSzPts val="1400"/>
              <a:buChar char="■"/>
              <a:defRPr sz="1100"/>
            </a:lvl9pPr>
          </a:lstStyle>
          <a:p>
            <a:endParaRPr/>
          </a:p>
        </p:txBody>
      </p:sp>
      <p:sp>
        <p:nvSpPr>
          <p:cNvPr id="50" name="Google Shape;50;p84"/>
          <p:cNvSpPr txBox="1">
            <a:spLocks noGrp="1"/>
          </p:cNvSpPr>
          <p:nvPr>
            <p:ph type="dt" idx="10"/>
          </p:nvPr>
        </p:nvSpPr>
        <p:spPr>
          <a:xfrm>
            <a:off x="628651"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1" name="Google Shape;51;p84"/>
          <p:cNvSpPr txBox="1">
            <a:spLocks noGrp="1"/>
          </p:cNvSpPr>
          <p:nvPr>
            <p:ph type="ftr" idx="11"/>
          </p:nvPr>
        </p:nvSpPr>
        <p:spPr>
          <a:xfrm>
            <a:off x="3028951"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2" name="Google Shape;52;p84"/>
          <p:cNvSpPr txBox="1">
            <a:spLocks noGrp="1"/>
          </p:cNvSpPr>
          <p:nvPr>
            <p:ph type="sldNum" idx="12"/>
          </p:nvPr>
        </p:nvSpPr>
        <p:spPr>
          <a:xfrm>
            <a:off x="6457951" y="4767263"/>
            <a:ext cx="2057400" cy="273844"/>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6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00050" lvl="0" indent="-285750" algn="l">
              <a:lnSpc>
                <a:spcPct val="115000"/>
              </a:lnSpc>
              <a:spcBef>
                <a:spcPts val="0"/>
              </a:spcBef>
              <a:spcAft>
                <a:spcPts val="0"/>
              </a:spcAft>
              <a:buSzPts val="1800"/>
              <a:buFont typeface="Arial" panose="020B0604020202020204" pitchFamily="34" charset="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lang="da-DK" dirty="0"/>
          </a:p>
          <a:p>
            <a:pPr lvl="1"/>
            <a:endParaRPr lang="da-DK" dirty="0"/>
          </a:p>
          <a:p>
            <a:pPr lvl="1"/>
            <a:r>
              <a:rPr lang="da-DK" dirty="0"/>
              <a:t>	</a:t>
            </a:r>
          </a:p>
          <a:p>
            <a:r>
              <a:rPr lang="da-DK" dirty="0"/>
              <a:t>	</a:t>
            </a:r>
          </a:p>
        </p:txBody>
      </p:sp>
      <p:sp>
        <p:nvSpPr>
          <p:cNvPr id="16" name="Google Shape;16;p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77"/>
          <p:cNvSpPr txBox="1">
            <a:spLocks noGrp="1"/>
          </p:cNvSpPr>
          <p:nvPr>
            <p:ph type="body" idx="1"/>
          </p:nvPr>
        </p:nvSpPr>
        <p:spPr>
          <a:xfrm>
            <a:off x="311703"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2" name="Google Shape;22;p77"/>
          <p:cNvSpPr txBox="1">
            <a:spLocks noGrp="1"/>
          </p:cNvSpPr>
          <p:nvPr>
            <p:ph type="body" idx="2"/>
          </p:nvPr>
        </p:nvSpPr>
        <p:spPr>
          <a:xfrm>
            <a:off x="4832403"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7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7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
        <p:cNvGrpSpPr/>
        <p:nvPr/>
      </p:nvGrpSpPr>
      <p:grpSpPr>
        <a:xfrm>
          <a:off x="0" y="0"/>
          <a:ext cx="0" cy="0"/>
          <a:chOff x="0" y="0"/>
          <a:chExt cx="0" cy="0"/>
        </a:xfrm>
      </p:grpSpPr>
      <p:sp>
        <p:nvSpPr>
          <p:cNvPr id="28" name="Google Shape;28;p7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9" name="Google Shape;29;p7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0" name="Google Shape;30;p7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
        <p:cNvGrpSpPr/>
        <p:nvPr/>
      </p:nvGrpSpPr>
      <p:grpSpPr>
        <a:xfrm>
          <a:off x="0" y="0"/>
          <a:ext cx="0" cy="0"/>
          <a:chOff x="0" y="0"/>
          <a:chExt cx="0" cy="0"/>
        </a:xfrm>
      </p:grpSpPr>
      <p:sp>
        <p:nvSpPr>
          <p:cNvPr id="32" name="Google Shape;32;p80"/>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3" name="Google Shape;33;p8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8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8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7" name="Google Shape;37;p8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 name="Google Shape;38;p8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 name="Google Shape;39;p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8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2" name="Google Shape;42;p8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8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5" name="Google Shape;45;p8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6" name="Google Shape;46;p8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2">
            <a:alphaModFix amt="25000"/>
            <a:lum/>
          </a:blip>
          <a:srcRect/>
          <a:stretch>
            <a:fillRect/>
          </a:stretch>
        </a:blipFill>
        <a:effectLst/>
      </p:bgPr>
    </p:bg>
    <p:spTree>
      <p:nvGrpSpPr>
        <p:cNvPr id="1" name="Shape 5"/>
        <p:cNvGrpSpPr/>
        <p:nvPr/>
      </p:nvGrpSpPr>
      <p:grpSpPr>
        <a:xfrm>
          <a:off x="0" y="0"/>
          <a:ext cx="0" cy="0"/>
          <a:chOff x="0" y="0"/>
          <a:chExt cx="0" cy="0"/>
        </a:xfrm>
      </p:grpSpPr>
      <p:sp>
        <p:nvSpPr>
          <p:cNvPr id="6" name="Google Shape;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6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lvl="1"/>
            <a:endParaRPr dirty="0"/>
          </a:p>
        </p:txBody>
      </p:sp>
      <p:sp>
        <p:nvSpPr>
          <p:cNvPr id="8" name="Google Shape;8;p6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a-DK"/>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png"/><Relationship Id="rId12"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jpg"/><Relationship Id="rId4" Type="http://schemas.openxmlformats.org/officeDocument/2006/relationships/image" Target="../media/image36.jpg"/><Relationship Id="rId9" Type="http://schemas.openxmlformats.org/officeDocument/2006/relationships/image" Target="../media/image41.jp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7.png"/><Relationship Id="rId3" Type="http://schemas.openxmlformats.org/officeDocument/2006/relationships/image" Target="../media/image44.png"/><Relationship Id="rId21" Type="http://schemas.openxmlformats.org/officeDocument/2006/relationships/image" Target="../media/image60.png"/><Relationship Id="rId7" Type="http://schemas.openxmlformats.org/officeDocument/2006/relationships/image" Target="../media/image47.jpg"/><Relationship Id="rId12" Type="http://schemas.openxmlformats.org/officeDocument/2006/relationships/image" Target="../media/image52.png"/><Relationship Id="rId17" Type="http://schemas.openxmlformats.org/officeDocument/2006/relationships/image" Target="../media/image56.png"/><Relationship Id="rId25" Type="http://schemas.openxmlformats.org/officeDocument/2006/relationships/image" Target="../media/image63.jpg"/><Relationship Id="rId2" Type="http://schemas.openxmlformats.org/officeDocument/2006/relationships/notesSlide" Target="../notesSlides/notesSlide12.xml"/><Relationship Id="rId16" Type="http://schemas.openxmlformats.org/officeDocument/2006/relationships/image" Target="../media/image55.png"/><Relationship Id="rId20" Type="http://schemas.openxmlformats.org/officeDocument/2006/relationships/image" Target="../media/image59.sv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slide" Target="slide2.xml"/><Relationship Id="rId5" Type="http://schemas.openxmlformats.org/officeDocument/2006/relationships/image" Target="../media/image13.png"/><Relationship Id="rId15" Type="http://schemas.openxmlformats.org/officeDocument/2006/relationships/image" Target="../media/image19.jpg"/><Relationship Id="rId23" Type="http://schemas.openxmlformats.org/officeDocument/2006/relationships/image" Target="../media/image62.jpg"/><Relationship Id="rId10" Type="http://schemas.openxmlformats.org/officeDocument/2006/relationships/image" Target="../media/image50.gif"/><Relationship Id="rId19" Type="http://schemas.openxmlformats.org/officeDocument/2006/relationships/image" Target="../media/image58.png"/><Relationship Id="rId4" Type="http://schemas.openxmlformats.org/officeDocument/2006/relationships/image" Target="../media/image45.sv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68.jpg"/><Relationship Id="rId13" Type="http://schemas.openxmlformats.org/officeDocument/2006/relationships/image" Target="../media/image73.jpg"/><Relationship Id="rId18" Type="http://schemas.openxmlformats.org/officeDocument/2006/relationships/image" Target="../media/image78.jpg"/><Relationship Id="rId3" Type="http://schemas.openxmlformats.org/officeDocument/2006/relationships/image" Target="../media/image64.png"/><Relationship Id="rId7" Type="http://schemas.openxmlformats.org/officeDocument/2006/relationships/image" Target="../media/image67.jpg"/><Relationship Id="rId12" Type="http://schemas.openxmlformats.org/officeDocument/2006/relationships/image" Target="../media/image72.jpg"/><Relationship Id="rId17" Type="http://schemas.openxmlformats.org/officeDocument/2006/relationships/image" Target="../media/image77.svg"/><Relationship Id="rId2" Type="http://schemas.openxmlformats.org/officeDocument/2006/relationships/notesSlide" Target="../notesSlides/notesSlide13.xml"/><Relationship Id="rId16"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6.jpg"/><Relationship Id="rId11" Type="http://schemas.openxmlformats.org/officeDocument/2006/relationships/image" Target="../media/image71.jpg"/><Relationship Id="rId5" Type="http://schemas.openxmlformats.org/officeDocument/2006/relationships/image" Target="../media/image47.jpg"/><Relationship Id="rId15" Type="http://schemas.openxmlformats.org/officeDocument/2006/relationships/image" Target="../media/image75.png"/><Relationship Id="rId10" Type="http://schemas.openxmlformats.org/officeDocument/2006/relationships/image" Target="../media/image70.jpg"/><Relationship Id="rId19" Type="http://schemas.openxmlformats.org/officeDocument/2006/relationships/slide" Target="slide2.xml"/><Relationship Id="rId4" Type="http://schemas.openxmlformats.org/officeDocument/2006/relationships/image" Target="../media/image65.jpg"/><Relationship Id="rId9" Type="http://schemas.openxmlformats.org/officeDocument/2006/relationships/image" Target="../media/image69.jpg"/><Relationship Id="rId14" Type="http://schemas.openxmlformats.org/officeDocument/2006/relationships/image" Target="../media/image74.jpg"/></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g"/><Relationship Id="rId7" Type="http://schemas.openxmlformats.org/officeDocument/2006/relationships/image" Target="../media/image83.png"/><Relationship Id="rId12"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jpg"/><Relationship Id="rId10" Type="http://schemas.openxmlformats.org/officeDocument/2006/relationships/image" Target="../media/image86.png"/><Relationship Id="rId4" Type="http://schemas.openxmlformats.org/officeDocument/2006/relationships/image" Target="../media/image80.jpg"/><Relationship Id="rId9"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90.png"/><Relationship Id="rId4" Type="http://schemas.openxmlformats.org/officeDocument/2006/relationships/image" Target="../media/image89.png"/></Relationships>
</file>

<file path=ppt/slides/_rels/slide16.xml.rels><?xml version="1.0" encoding="UTF-8" standalone="yes"?>
<Relationships xmlns="http://schemas.openxmlformats.org/package/2006/relationships"><Relationship Id="rId8" Type="http://schemas.openxmlformats.org/officeDocument/2006/relationships/image" Target="../media/image92.jpg"/><Relationship Id="rId13" Type="http://schemas.openxmlformats.org/officeDocument/2006/relationships/image" Target="../media/image97.jpg"/><Relationship Id="rId3" Type="http://schemas.openxmlformats.org/officeDocument/2006/relationships/image" Target="../media/image83.png"/><Relationship Id="rId7" Type="http://schemas.openxmlformats.org/officeDocument/2006/relationships/slide" Target="slide2.xml"/><Relationship Id="rId12" Type="http://schemas.openxmlformats.org/officeDocument/2006/relationships/image" Target="../media/image9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5.jpg"/><Relationship Id="rId5" Type="http://schemas.openxmlformats.org/officeDocument/2006/relationships/image" Target="../media/image85.png"/><Relationship Id="rId10" Type="http://schemas.openxmlformats.org/officeDocument/2006/relationships/image" Target="../media/image94.jpg"/><Relationship Id="rId4" Type="http://schemas.openxmlformats.org/officeDocument/2006/relationships/image" Target="../media/image84.png"/><Relationship Id="rId9" Type="http://schemas.openxmlformats.org/officeDocument/2006/relationships/image" Target="../media/image93.jpg"/><Relationship Id="rId14" Type="http://schemas.openxmlformats.org/officeDocument/2006/relationships/image" Target="../media/image98.jpg"/></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12.xml"/><Relationship Id="rId3" Type="http://schemas.openxmlformats.org/officeDocument/2006/relationships/slide" Target="slide6.xml"/><Relationship Id="rId7" Type="http://schemas.openxmlformats.org/officeDocument/2006/relationships/slide" Target="slide17.xml"/><Relationship Id="rId12"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slide" Target="slide10.xml"/><Relationship Id="rId11" Type="http://schemas.openxmlformats.org/officeDocument/2006/relationships/slide" Target="slide16.xml"/><Relationship Id="rId5" Type="http://schemas.openxmlformats.org/officeDocument/2006/relationships/slide" Target="slide7.xml"/><Relationship Id="rId15" Type="http://schemas.openxmlformats.org/officeDocument/2006/relationships/slide" Target="slide13.xml"/><Relationship Id="rId10" Type="http://schemas.openxmlformats.org/officeDocument/2006/relationships/slide" Target="slide14.xml"/><Relationship Id="rId4" Type="http://schemas.openxmlformats.org/officeDocument/2006/relationships/slide" Target="slide9.xml"/><Relationship Id="rId9" Type="http://schemas.openxmlformats.org/officeDocument/2006/relationships/slide" Target="slide15.xml"/><Relationship Id="rId14" Type="http://schemas.openxmlformats.org/officeDocument/2006/relationships/slide" Target="slide11.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package" Target="../embeddings/Microsoft_Excel_Worksheet.xlsx"/></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18" Type="http://schemas.openxmlformats.org/officeDocument/2006/relationships/image" Target="../media/image24.jpg"/><Relationship Id="rId3" Type="http://schemas.openxmlformats.org/officeDocument/2006/relationships/image" Target="../media/image9.jpg"/><Relationship Id="rId21" Type="http://schemas.openxmlformats.org/officeDocument/2006/relationships/image" Target="../media/image27.jpg"/><Relationship Id="rId7" Type="http://schemas.openxmlformats.org/officeDocument/2006/relationships/image" Target="../media/image13.png"/><Relationship Id="rId12" Type="http://schemas.openxmlformats.org/officeDocument/2006/relationships/image" Target="../media/image18.jpg"/><Relationship Id="rId17" Type="http://schemas.openxmlformats.org/officeDocument/2006/relationships/image" Target="../media/image23.jpg"/><Relationship Id="rId2" Type="http://schemas.openxmlformats.org/officeDocument/2006/relationships/notesSlide" Target="../notesSlides/notesSlide8.xml"/><Relationship Id="rId16" Type="http://schemas.openxmlformats.org/officeDocument/2006/relationships/image" Target="../media/image22.jpg"/><Relationship Id="rId20"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17.jpg"/><Relationship Id="rId24" Type="http://schemas.openxmlformats.org/officeDocument/2006/relationships/image" Target="../media/image29.png"/><Relationship Id="rId5" Type="http://schemas.openxmlformats.org/officeDocument/2006/relationships/image" Target="../media/image11.png"/><Relationship Id="rId15" Type="http://schemas.openxmlformats.org/officeDocument/2006/relationships/image" Target="../media/image21.jpg"/><Relationship Id="rId23" Type="http://schemas.openxmlformats.org/officeDocument/2006/relationships/slide" Target="slide2.xml"/><Relationship Id="rId10" Type="http://schemas.openxmlformats.org/officeDocument/2006/relationships/image" Target="../media/image16.jp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jpg"/><Relationship Id="rId22"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
          <p:cNvSpPr txBox="1">
            <a:spLocks noGrp="1"/>
          </p:cNvSpPr>
          <p:nvPr>
            <p:ph type="ctrTitle"/>
          </p:nvPr>
        </p:nvSpPr>
        <p:spPr>
          <a:xfrm>
            <a:off x="480984" y="2776589"/>
            <a:ext cx="7997125" cy="1454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da-DK" sz="2800" b="1" dirty="0">
                <a:latin typeface="Calibri Light" panose="020F0302020204030204" pitchFamily="34" charset="0"/>
                <a:ea typeface="Calibri Light" panose="020F0302020204030204" pitchFamily="34" charset="0"/>
                <a:cs typeface="Calibri Light" panose="020F0302020204030204" pitchFamily="34" charset="0"/>
                <a:sym typeface="Inter"/>
              </a:rPr>
              <a:t>Mere og hurtigere vedvarende energi i Roskilde</a:t>
            </a:r>
            <a:br>
              <a:rPr lang="da-DK" sz="2800" b="1" dirty="0">
                <a:latin typeface="Calibri Light" panose="020F0302020204030204" pitchFamily="34" charset="0"/>
                <a:ea typeface="Calibri Light" panose="020F0302020204030204" pitchFamily="34" charset="0"/>
                <a:cs typeface="Calibri Light" panose="020F0302020204030204" pitchFamily="34" charset="0"/>
                <a:sym typeface="Inter"/>
              </a:rPr>
            </a:br>
            <a:r>
              <a:rPr lang="da-DK" sz="2800" b="1" dirty="0">
                <a:latin typeface="Calibri Light" panose="020F0302020204030204" pitchFamily="34" charset="0"/>
                <a:ea typeface="Calibri Light" panose="020F0302020204030204" pitchFamily="34" charset="0"/>
                <a:cs typeface="Calibri Light" panose="020F0302020204030204" pitchFamily="34" charset="0"/>
                <a:sym typeface="Inter"/>
              </a:rPr>
              <a:t> </a:t>
            </a:r>
            <a:br>
              <a:rPr lang="da-DK" sz="2800" b="1" dirty="0">
                <a:latin typeface="Calibri Light" panose="020F0302020204030204" pitchFamily="34" charset="0"/>
                <a:ea typeface="Calibri Light" panose="020F0302020204030204" pitchFamily="34" charset="0"/>
                <a:cs typeface="Calibri Light" panose="020F0302020204030204" pitchFamily="34" charset="0"/>
                <a:sym typeface="Inter"/>
              </a:rPr>
            </a:br>
            <a:r>
              <a:rPr lang="da-DK" sz="2400" b="1" dirty="0">
                <a:latin typeface="Calibri Light" panose="020F0302020204030204" pitchFamily="34" charset="0"/>
                <a:ea typeface="Calibri Light" panose="020F0302020204030204" pitchFamily="34" charset="0"/>
                <a:cs typeface="Calibri Light" panose="020F0302020204030204" pitchFamily="34" charset="0"/>
                <a:sym typeface="Inter"/>
              </a:rPr>
              <a:t>Afrapportering fra </a:t>
            </a:r>
            <a:br>
              <a:rPr lang="da-DK" sz="2400" b="1" dirty="0">
                <a:latin typeface="Calibri Light" panose="020F0302020204030204" pitchFamily="34" charset="0"/>
                <a:ea typeface="Calibri Light" panose="020F0302020204030204" pitchFamily="34" charset="0"/>
                <a:cs typeface="Calibri Light" panose="020F0302020204030204" pitchFamily="34" charset="0"/>
                <a:sym typeface="Inter"/>
              </a:rPr>
            </a:br>
            <a:r>
              <a:rPr lang="da-DK" sz="2400" b="1" dirty="0">
                <a:latin typeface="Calibri Light" panose="020F0302020204030204" pitchFamily="34" charset="0"/>
                <a:ea typeface="Calibri Light" panose="020F0302020204030204" pitchFamily="34" charset="0"/>
                <a:cs typeface="Calibri Light" panose="020F0302020204030204" pitchFamily="34" charset="0"/>
                <a:sym typeface="Inter"/>
              </a:rPr>
              <a:t>Grønt Omstillingsforbund</a:t>
            </a:r>
            <a:br>
              <a:rPr lang="da-DK" sz="2400" b="1" dirty="0">
                <a:latin typeface="Calibri Light" panose="020F0302020204030204" pitchFamily="34" charset="0"/>
                <a:ea typeface="Calibri Light" panose="020F0302020204030204" pitchFamily="34" charset="0"/>
                <a:cs typeface="Calibri Light" panose="020F0302020204030204" pitchFamily="34" charset="0"/>
                <a:sym typeface="Inter"/>
              </a:rPr>
            </a:br>
            <a:br>
              <a:rPr lang="da-DK" sz="2400" b="1" dirty="0">
                <a:latin typeface="Calibri Light" panose="020F0302020204030204" pitchFamily="34" charset="0"/>
                <a:ea typeface="Calibri Light" panose="020F0302020204030204" pitchFamily="34" charset="0"/>
                <a:cs typeface="Calibri Light" panose="020F0302020204030204" pitchFamily="34" charset="0"/>
                <a:sym typeface="Inter"/>
              </a:rPr>
            </a:br>
            <a:r>
              <a:rPr lang="da-DK" sz="2400" b="1" dirty="0">
                <a:latin typeface="Calibri Light" panose="020F0302020204030204" pitchFamily="34" charset="0"/>
                <a:ea typeface="Calibri Light" panose="020F0302020204030204" pitchFamily="34" charset="0"/>
                <a:cs typeface="Calibri Light" panose="020F0302020204030204" pitchFamily="34" charset="0"/>
                <a:sym typeface="Inter"/>
              </a:rPr>
              <a:t>Projektstøtte fra Roskilde Kommunes Klimafond 2022-24</a:t>
            </a:r>
            <a:endParaRPr sz="2800" b="1" dirty="0">
              <a:latin typeface="Calibri Light" panose="020F0302020204030204" pitchFamily="34" charset="0"/>
              <a:ea typeface="Calibri Light" panose="020F0302020204030204" pitchFamily="34" charset="0"/>
              <a:cs typeface="Calibri Light" panose="020F0302020204030204" pitchFamily="34" charset="0"/>
              <a:sym typeface="Inter"/>
            </a:endParaRPr>
          </a:p>
        </p:txBody>
      </p:sp>
      <p:pic>
        <p:nvPicPr>
          <p:cNvPr id="229" name="Google Shape;229;p1" descr="Beskåret 2X"/>
          <p:cNvPicPr preferRelativeResize="0"/>
          <p:nvPr/>
        </p:nvPicPr>
        <p:blipFill rotWithShape="1">
          <a:blip r:embed="rId3">
            <a:alphaModFix/>
          </a:blip>
          <a:srcRect/>
          <a:stretch/>
        </p:blipFill>
        <p:spPr>
          <a:xfrm>
            <a:off x="6717659" y="87178"/>
            <a:ext cx="2695575" cy="800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8"/>
          <p:cNvSpPr txBox="1">
            <a:spLocks noGrp="1"/>
          </p:cNvSpPr>
          <p:nvPr>
            <p:ph type="title"/>
          </p:nvPr>
        </p:nvSpPr>
        <p:spPr>
          <a:xfrm>
            <a:off x="311700" y="236873"/>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da-DK" sz="2400" dirty="0"/>
              <a:t>Partnergruppen i ”</a:t>
            </a:r>
            <a:r>
              <a:rPr lang="da-DK" sz="2400" i="1" dirty="0"/>
              <a:t>Mere og hurtigere vedvarende energi”</a:t>
            </a:r>
            <a:endParaRPr dirty="0"/>
          </a:p>
        </p:txBody>
      </p:sp>
      <p:sp>
        <p:nvSpPr>
          <p:cNvPr id="794" name="Google Shape;794;p58"/>
          <p:cNvSpPr txBox="1">
            <a:spLocks noGrp="1"/>
          </p:cNvSpPr>
          <p:nvPr>
            <p:ph type="body" idx="1"/>
          </p:nvPr>
        </p:nvSpPr>
        <p:spPr>
          <a:xfrm>
            <a:off x="1647641" y="863550"/>
            <a:ext cx="2868627" cy="3416400"/>
          </a:xfrm>
          <a:prstGeom prst="rect">
            <a:avLst/>
          </a:prstGeom>
          <a:noFill/>
          <a:ln>
            <a:noFill/>
          </a:ln>
        </p:spPr>
        <p:txBody>
          <a:bodyPr spcFirstLastPara="1" wrap="square" lIns="91425" tIns="91425" rIns="91425" bIns="91425" anchor="t" anchorCtr="0">
            <a:noAutofit/>
          </a:bodyPr>
          <a:lstStyle/>
          <a:p>
            <a:pPr marL="114291" lvl="0" indent="0" algn="l" rtl="0">
              <a:lnSpc>
                <a:spcPct val="115000"/>
              </a:lnSpc>
              <a:spcBef>
                <a:spcPts val="0"/>
              </a:spcBef>
              <a:spcAft>
                <a:spcPts val="0"/>
              </a:spcAft>
              <a:buSzPts val="1800"/>
              <a:buNone/>
            </a:pPr>
            <a:r>
              <a:rPr lang="da-DK" sz="1400"/>
              <a:t>Ivan Katic, Seniorspecialist, Teknologisk Institut. Solcelleanlæg, batterier til solcelleanlæg, varmepumpe-teknologi</a:t>
            </a:r>
            <a:endParaRPr/>
          </a:p>
          <a:p>
            <a:pPr marL="114291" lvl="0" indent="0" algn="l" rtl="0">
              <a:lnSpc>
                <a:spcPct val="115000"/>
              </a:lnSpc>
              <a:spcBef>
                <a:spcPts val="0"/>
              </a:spcBef>
              <a:spcAft>
                <a:spcPts val="0"/>
              </a:spcAft>
              <a:buSzPts val="1800"/>
              <a:buNone/>
            </a:pPr>
            <a:endParaRPr sz="1400"/>
          </a:p>
          <a:p>
            <a:pPr marL="114291" lvl="0" indent="0" algn="l" rtl="0">
              <a:lnSpc>
                <a:spcPct val="115000"/>
              </a:lnSpc>
              <a:spcBef>
                <a:spcPts val="0"/>
              </a:spcBef>
              <a:spcAft>
                <a:spcPts val="0"/>
              </a:spcAft>
              <a:buSzPts val="1800"/>
              <a:buNone/>
            </a:pPr>
            <a:endParaRPr sz="1400"/>
          </a:p>
          <a:p>
            <a:pPr marL="114291" lvl="0" indent="0" algn="l" rtl="0">
              <a:lnSpc>
                <a:spcPct val="115000"/>
              </a:lnSpc>
              <a:spcBef>
                <a:spcPts val="0"/>
              </a:spcBef>
              <a:spcAft>
                <a:spcPts val="0"/>
              </a:spcAft>
              <a:buSzPts val="1800"/>
              <a:buNone/>
            </a:pPr>
            <a:r>
              <a:rPr lang="da-DK" sz="1400"/>
              <a:t>Asger Bech Abrahamsen, Seniorforsker, DTU Vind og Energi Systemer, DTU Risø.</a:t>
            </a:r>
            <a:br>
              <a:rPr lang="da-DK" sz="1400"/>
            </a:br>
            <a:r>
              <a:rPr lang="da-DK" sz="1400"/>
              <a:t>Materialer til vindmøller og genbrug af disse. Tovholder for ”VInd i ROSkilde (VIROS)” fra 2016-2018 med støtte fra Klimarådet i Roskilde Kommune</a:t>
            </a:r>
            <a:endParaRPr/>
          </a:p>
          <a:p>
            <a:pPr marL="114291" lvl="0" indent="0" algn="l" rtl="0">
              <a:lnSpc>
                <a:spcPct val="115000"/>
              </a:lnSpc>
              <a:spcBef>
                <a:spcPts val="0"/>
              </a:spcBef>
              <a:spcAft>
                <a:spcPts val="0"/>
              </a:spcAft>
              <a:buSzPts val="1800"/>
              <a:buNone/>
            </a:pPr>
            <a:r>
              <a:rPr lang="da-DK" sz="1400"/>
              <a:t> </a:t>
            </a:r>
            <a:endParaRPr/>
          </a:p>
        </p:txBody>
      </p:sp>
      <p:pic>
        <p:nvPicPr>
          <p:cNvPr id="795" name="Google Shape;795;p58" descr="Ivan  Katic"/>
          <p:cNvPicPr preferRelativeResize="0"/>
          <p:nvPr/>
        </p:nvPicPr>
        <p:blipFill rotWithShape="1">
          <a:blip r:embed="rId3">
            <a:alphaModFix/>
          </a:blip>
          <a:srcRect l="24735" r="24733"/>
          <a:stretch/>
        </p:blipFill>
        <p:spPr>
          <a:xfrm>
            <a:off x="409991" y="1017725"/>
            <a:ext cx="1266356" cy="1260000"/>
          </a:xfrm>
          <a:prstGeom prst="rect">
            <a:avLst/>
          </a:prstGeom>
          <a:noFill/>
          <a:ln>
            <a:noFill/>
          </a:ln>
        </p:spPr>
      </p:pic>
      <p:pic>
        <p:nvPicPr>
          <p:cNvPr id="796" name="Google Shape;796;p58" descr="Et billede, der indeholder person, menneske, slips, mur&#10;&#10;Automatisk genereret beskrivelse"/>
          <p:cNvPicPr preferRelativeResize="0"/>
          <p:nvPr/>
        </p:nvPicPr>
        <p:blipFill rotWithShape="1">
          <a:blip r:embed="rId4">
            <a:alphaModFix/>
          </a:blip>
          <a:srcRect l="-97" r="-2796"/>
          <a:stretch/>
        </p:blipFill>
        <p:spPr>
          <a:xfrm>
            <a:off x="409989" y="2732667"/>
            <a:ext cx="1260000" cy="1398296"/>
          </a:xfrm>
          <a:prstGeom prst="rect">
            <a:avLst/>
          </a:prstGeom>
          <a:noFill/>
          <a:ln>
            <a:noFill/>
          </a:ln>
        </p:spPr>
      </p:pic>
      <p:sp>
        <p:nvSpPr>
          <p:cNvPr id="797" name="Google Shape;797;p58"/>
          <p:cNvSpPr txBox="1"/>
          <p:nvPr/>
        </p:nvSpPr>
        <p:spPr>
          <a:xfrm>
            <a:off x="6275373" y="874705"/>
            <a:ext cx="2868627" cy="3416400"/>
          </a:xfrm>
          <a:prstGeom prst="rect">
            <a:avLst/>
          </a:prstGeom>
          <a:noFill/>
          <a:ln>
            <a:noFill/>
          </a:ln>
        </p:spPr>
        <p:txBody>
          <a:bodyPr spcFirstLastPara="1" wrap="square" lIns="91425" tIns="91425" rIns="91425" bIns="91425" anchor="t" anchorCtr="0">
            <a:noAutofit/>
          </a:bodyPr>
          <a:lstStyle/>
          <a:p>
            <a:pPr marL="114291" marR="0" lvl="0" indent="0" algn="l" rtl="0">
              <a:lnSpc>
                <a:spcPct val="115000"/>
              </a:lnSpc>
              <a:spcBef>
                <a:spcPts val="0"/>
              </a:spcBef>
              <a:spcAft>
                <a:spcPts val="0"/>
              </a:spcAft>
              <a:buClr>
                <a:schemeClr val="dk2"/>
              </a:buClr>
              <a:buSzPts val="1800"/>
              <a:buFont typeface="Arial"/>
              <a:buNone/>
            </a:pPr>
            <a:r>
              <a:rPr lang="da-DK" sz="1400" b="0" i="0" u="none" strike="noStrike" cap="none">
                <a:solidFill>
                  <a:schemeClr val="dk2"/>
                </a:solidFill>
                <a:latin typeface="Arial"/>
                <a:ea typeface="Arial"/>
                <a:cs typeface="Arial"/>
                <a:sym typeface="Arial"/>
              </a:rPr>
              <a:t>Kristian Månsson, Chef for projektudvikling i Momentum Energy Group i Roskilde. Arbejdet med vindmølle- og solprojekter i 15 år (drift, optimering og projektudvikling).</a:t>
            </a:r>
            <a:endParaRPr/>
          </a:p>
          <a:p>
            <a:pPr marL="114291" marR="0" lvl="0" indent="0" algn="l" rtl="0">
              <a:lnSpc>
                <a:spcPct val="115000"/>
              </a:lnSpc>
              <a:spcBef>
                <a:spcPts val="0"/>
              </a:spcBef>
              <a:spcAft>
                <a:spcPts val="0"/>
              </a:spcAft>
              <a:buClr>
                <a:schemeClr val="dk2"/>
              </a:buClr>
              <a:buSzPts val="1800"/>
              <a:buFont typeface="Arial"/>
              <a:buNone/>
            </a:pPr>
            <a:endParaRPr sz="1400" b="0" i="0" u="none" strike="noStrike" cap="none">
              <a:solidFill>
                <a:schemeClr val="dk2"/>
              </a:solidFill>
              <a:latin typeface="Arial"/>
              <a:ea typeface="Arial"/>
              <a:cs typeface="Arial"/>
              <a:sym typeface="Arial"/>
            </a:endParaRPr>
          </a:p>
          <a:p>
            <a:pPr marL="114291" marR="0" lvl="0" indent="0" algn="l" rtl="0">
              <a:lnSpc>
                <a:spcPct val="115000"/>
              </a:lnSpc>
              <a:spcBef>
                <a:spcPts val="0"/>
              </a:spcBef>
              <a:spcAft>
                <a:spcPts val="0"/>
              </a:spcAft>
              <a:buClr>
                <a:schemeClr val="dk2"/>
              </a:buClr>
              <a:buSzPts val="1800"/>
              <a:buFont typeface="Arial"/>
              <a:buNone/>
            </a:pPr>
            <a:r>
              <a:rPr lang="da-DK" sz="1400" b="0" i="0" u="none" strike="noStrike" cap="none">
                <a:solidFill>
                  <a:schemeClr val="dk2"/>
                </a:solidFill>
                <a:latin typeface="Arial"/>
                <a:ea typeface="Arial"/>
                <a:cs typeface="Arial"/>
                <a:sym typeface="Arial"/>
              </a:rPr>
              <a:t>Dan Holt Højgaard, Chefkonsu-lent i DeltagerDanmark. Uddannelseschef i flere år og kampagneleder for både Helle Thorning og Mattias Tesfaye. </a:t>
            </a:r>
            <a:br>
              <a:rPr lang="da-DK" sz="1400" b="0" i="0" u="none" strike="noStrike" cap="none">
                <a:solidFill>
                  <a:schemeClr val="dk2"/>
                </a:solidFill>
                <a:latin typeface="Arial"/>
                <a:ea typeface="Arial"/>
                <a:cs typeface="Arial"/>
                <a:sym typeface="Arial"/>
              </a:rPr>
            </a:br>
            <a:r>
              <a:rPr lang="da-DK" sz="1400" b="0" i="0" u="none" strike="noStrike" cap="none">
                <a:solidFill>
                  <a:schemeClr val="dk2"/>
                </a:solidFill>
                <a:latin typeface="Arial"/>
                <a:ea typeface="Arial"/>
                <a:cs typeface="Arial"/>
                <a:sym typeface="Arial"/>
              </a:rPr>
              <a:t>Arbejder med digitale møder og læring, ansvarlig for ressourcer og økonomi</a:t>
            </a:r>
            <a:endParaRPr/>
          </a:p>
        </p:txBody>
      </p:sp>
      <p:pic>
        <p:nvPicPr>
          <p:cNvPr id="798" name="Google Shape;798;p58" descr="Et billede, der indeholder menneske, person, stående, posere&#10;&#10;Automatisk genereret beskrivelse"/>
          <p:cNvPicPr preferRelativeResize="0"/>
          <p:nvPr/>
        </p:nvPicPr>
        <p:blipFill rotWithShape="1">
          <a:blip r:embed="rId5">
            <a:alphaModFix/>
          </a:blip>
          <a:srcRect l="42100" t="18644" r="37862" b="51100"/>
          <a:stretch/>
        </p:blipFill>
        <p:spPr>
          <a:xfrm>
            <a:off x="5083595" y="1017726"/>
            <a:ext cx="1251992" cy="1260000"/>
          </a:xfrm>
          <a:prstGeom prst="rect">
            <a:avLst/>
          </a:prstGeom>
          <a:noFill/>
          <a:ln>
            <a:noFill/>
          </a:ln>
        </p:spPr>
      </p:pic>
      <p:pic>
        <p:nvPicPr>
          <p:cNvPr id="799" name="Google Shape;799;p58" descr="Dan Holt Højgaard – Chef for lokal grøn omstilling – DeltagerDanmark |  LinkedIn"/>
          <p:cNvPicPr preferRelativeResize="0"/>
          <p:nvPr/>
        </p:nvPicPr>
        <p:blipFill rotWithShape="1">
          <a:blip r:embed="rId6">
            <a:alphaModFix/>
          </a:blip>
          <a:srcRect l="15601" t="13723" r="17624" b="15762"/>
          <a:stretch/>
        </p:blipFill>
        <p:spPr>
          <a:xfrm>
            <a:off x="5083596" y="2795243"/>
            <a:ext cx="1260000" cy="1330535"/>
          </a:xfrm>
          <a:prstGeom prst="rect">
            <a:avLst/>
          </a:prstGeom>
          <a:noFill/>
          <a:ln>
            <a:noFill/>
          </a:ln>
        </p:spPr>
      </p:pic>
      <p:sp>
        <p:nvSpPr>
          <p:cNvPr id="3" name="Rektangel: afrundede hjørner 2">
            <a:hlinkClick r:id="rId7" action="ppaction://hlinksldjump"/>
            <a:extLst>
              <a:ext uri="{FF2B5EF4-FFF2-40B4-BE49-F238E27FC236}">
                <a16:creationId xmlns:a16="http://schemas.microsoft.com/office/drawing/2014/main" id="{4FA72D8E-A3FC-D208-F310-6D5E827135AB}"/>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5DE870-59F6-0EE8-C3C0-73CF41999D27}"/>
              </a:ext>
            </a:extLst>
          </p:cNvPr>
          <p:cNvSpPr>
            <a:spLocks noGrp="1"/>
          </p:cNvSpPr>
          <p:nvPr>
            <p:ph type="title"/>
          </p:nvPr>
        </p:nvSpPr>
        <p:spPr/>
        <p:txBody>
          <a:bodyPr/>
          <a:lstStyle/>
          <a:p>
            <a:r>
              <a:rPr lang="da-DK" dirty="0"/>
              <a:t>Hvem er VE-arbejdsgruppen</a:t>
            </a:r>
          </a:p>
        </p:txBody>
      </p:sp>
      <p:sp>
        <p:nvSpPr>
          <p:cNvPr id="3" name="Pladsholder til tekst 2">
            <a:extLst>
              <a:ext uri="{FF2B5EF4-FFF2-40B4-BE49-F238E27FC236}">
                <a16:creationId xmlns:a16="http://schemas.microsoft.com/office/drawing/2014/main" id="{B175EDAD-BA6F-2F2F-B700-7B57C6CC2BE8}"/>
              </a:ext>
            </a:extLst>
          </p:cNvPr>
          <p:cNvSpPr>
            <a:spLocks noGrp="1"/>
          </p:cNvSpPr>
          <p:nvPr>
            <p:ph type="body" idx="1"/>
          </p:nvPr>
        </p:nvSpPr>
        <p:spPr>
          <a:xfrm>
            <a:off x="311700" y="1152475"/>
            <a:ext cx="3779853" cy="3416400"/>
          </a:xfrm>
        </p:spPr>
        <p:txBody>
          <a:bodyPr/>
          <a:lstStyle/>
          <a:p>
            <a:r>
              <a:rPr lang="da-DK" sz="1400" dirty="0"/>
              <a:t>Projektet har konsolideret sig med en arbejdsgruppe af frivillige</a:t>
            </a:r>
          </a:p>
          <a:p>
            <a:pPr lvl="1">
              <a:spcBef>
                <a:spcPts val="0"/>
              </a:spcBef>
            </a:pPr>
            <a:r>
              <a:rPr lang="da-DK" sz="1100" dirty="0"/>
              <a:t>Annette Egetoft, tidligere klimasekretariatet Københavns kommune</a:t>
            </a:r>
          </a:p>
          <a:p>
            <a:pPr lvl="1">
              <a:spcBef>
                <a:spcPts val="0"/>
              </a:spcBef>
            </a:pPr>
            <a:r>
              <a:rPr lang="da-DK" sz="1100" dirty="0"/>
              <a:t>Henrik Bak Jeppesen, Teknologisk institut</a:t>
            </a:r>
          </a:p>
          <a:p>
            <a:pPr lvl="1">
              <a:spcBef>
                <a:spcPts val="0"/>
              </a:spcBef>
            </a:pPr>
            <a:r>
              <a:rPr lang="da-DK" sz="1100" dirty="0"/>
              <a:t>Iver Jakobsen, tidligere Københavns Universitet</a:t>
            </a:r>
          </a:p>
          <a:p>
            <a:pPr lvl="1">
              <a:spcBef>
                <a:spcPts val="0"/>
              </a:spcBef>
            </a:pPr>
            <a:r>
              <a:rPr lang="da-DK" sz="1100" dirty="0"/>
              <a:t>Jesper Grarup, tidligere Region Sjælland</a:t>
            </a:r>
          </a:p>
          <a:p>
            <a:pPr lvl="1">
              <a:spcBef>
                <a:spcPts val="0"/>
              </a:spcBef>
            </a:pPr>
            <a:r>
              <a:rPr lang="da-DK" sz="1100" dirty="0"/>
              <a:t>med hjælp fra studentermedhjælper Tobias Rahbech</a:t>
            </a:r>
          </a:p>
          <a:p>
            <a:r>
              <a:rPr lang="da-DK" sz="1400" dirty="0"/>
              <a:t>Og en gruppe af eksperter ud over partnerne:</a:t>
            </a:r>
          </a:p>
          <a:p>
            <a:pPr lvl="1">
              <a:spcBef>
                <a:spcPts val="0"/>
              </a:spcBef>
            </a:pPr>
            <a:r>
              <a:rPr lang="da-DK" sz="1100" dirty="0"/>
              <a:t>Tyge Kjær, RUC</a:t>
            </a:r>
          </a:p>
          <a:p>
            <a:pPr lvl="1">
              <a:spcBef>
                <a:spcPts val="0"/>
              </a:spcBef>
            </a:pPr>
            <a:r>
              <a:rPr lang="da-DK" sz="1100" dirty="0"/>
              <a:t>Niels Erik Clausen og Carsten Weber Kock, DTU Wind</a:t>
            </a:r>
          </a:p>
          <a:p>
            <a:pPr lvl="1">
              <a:spcBef>
                <a:spcPts val="0"/>
              </a:spcBef>
            </a:pPr>
            <a:r>
              <a:rPr lang="da-DK" sz="1100" dirty="0"/>
              <a:t>Jens Andersen, Gate 21</a:t>
            </a:r>
          </a:p>
          <a:p>
            <a:pPr lvl="1">
              <a:spcBef>
                <a:spcPts val="0"/>
              </a:spcBef>
            </a:pPr>
            <a:endParaRPr lang="da-DK" sz="1100" dirty="0"/>
          </a:p>
          <a:p>
            <a:pPr lvl="1"/>
            <a:endParaRPr lang="da-DK" sz="1100" dirty="0"/>
          </a:p>
        </p:txBody>
      </p:sp>
      <p:grpSp>
        <p:nvGrpSpPr>
          <p:cNvPr id="23" name="Gruppe 22">
            <a:extLst>
              <a:ext uri="{FF2B5EF4-FFF2-40B4-BE49-F238E27FC236}">
                <a16:creationId xmlns:a16="http://schemas.microsoft.com/office/drawing/2014/main" id="{BE67C683-8FB3-9E5B-CC08-5581D40A82E6}"/>
              </a:ext>
            </a:extLst>
          </p:cNvPr>
          <p:cNvGrpSpPr/>
          <p:nvPr/>
        </p:nvGrpSpPr>
        <p:grpSpPr>
          <a:xfrm>
            <a:off x="5349862" y="670320"/>
            <a:ext cx="2532978" cy="2213929"/>
            <a:chOff x="5349862" y="873516"/>
            <a:chExt cx="2532978" cy="2213929"/>
          </a:xfrm>
        </p:grpSpPr>
        <p:sp>
          <p:nvSpPr>
            <p:cNvPr id="12" name="Ellipse 11">
              <a:extLst>
                <a:ext uri="{FF2B5EF4-FFF2-40B4-BE49-F238E27FC236}">
                  <a16:creationId xmlns:a16="http://schemas.microsoft.com/office/drawing/2014/main" id="{54C71EE8-1909-A817-3B12-1565A3A30933}"/>
                </a:ext>
              </a:extLst>
            </p:cNvPr>
            <p:cNvSpPr/>
            <p:nvPr/>
          </p:nvSpPr>
          <p:spPr>
            <a:xfrm>
              <a:off x="5349862" y="1361354"/>
              <a:ext cx="828000" cy="828000"/>
            </a:xfrm>
            <a:prstGeom prst="ellipse">
              <a:avLst/>
            </a:prstGeom>
            <a:blipFill dpi="0" rotWithShape="1">
              <a:blip r:embed="rId3"/>
              <a:srcRect/>
              <a:stretch>
                <a:fillRect/>
              </a:stretch>
            </a:blipFill>
            <a:ln>
              <a:solidFill>
                <a:srgbClr val="1F93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AE093BC5-28D1-9BA9-7459-5B3E94A4855F}"/>
                </a:ext>
              </a:extLst>
            </p:cNvPr>
            <p:cNvSpPr/>
            <p:nvPr/>
          </p:nvSpPr>
          <p:spPr>
            <a:xfrm>
              <a:off x="6202351" y="873516"/>
              <a:ext cx="828000" cy="828000"/>
            </a:xfrm>
            <a:prstGeom prst="ellipse">
              <a:avLst/>
            </a:prstGeom>
            <a:blipFill dpi="0" rotWithShape="1">
              <a:blip r:embed="rId4"/>
              <a:srcRect/>
              <a:stretch>
                <a:fillRect/>
              </a:stretch>
            </a:blipFill>
            <a:ln>
              <a:solidFill>
                <a:srgbClr val="1F93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13">
              <a:extLst>
                <a:ext uri="{FF2B5EF4-FFF2-40B4-BE49-F238E27FC236}">
                  <a16:creationId xmlns:a16="http://schemas.microsoft.com/office/drawing/2014/main" id="{7682292D-99C7-18C8-6A02-7426D0A2085A}"/>
                </a:ext>
              </a:extLst>
            </p:cNvPr>
            <p:cNvSpPr/>
            <p:nvPr/>
          </p:nvSpPr>
          <p:spPr>
            <a:xfrm>
              <a:off x="6655426" y="2259445"/>
              <a:ext cx="828000" cy="828000"/>
            </a:xfrm>
            <a:prstGeom prst="ellipse">
              <a:avLst/>
            </a:prstGeom>
            <a:blipFill dpi="0" rotWithShape="1">
              <a:blip r:embed="rId5"/>
              <a:srcRect/>
              <a:stretch>
                <a:fillRect/>
              </a:stretch>
            </a:blipFill>
            <a:ln>
              <a:solidFill>
                <a:srgbClr val="1F93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37872306-FB2E-3EC6-9F14-818D41261605}"/>
                </a:ext>
              </a:extLst>
            </p:cNvPr>
            <p:cNvSpPr/>
            <p:nvPr/>
          </p:nvSpPr>
          <p:spPr>
            <a:xfrm>
              <a:off x="5704188" y="2259445"/>
              <a:ext cx="828000" cy="828000"/>
            </a:xfrm>
            <a:prstGeom prst="ellipse">
              <a:avLst/>
            </a:prstGeom>
            <a:blipFill dpi="0" rotWithShape="1">
              <a:blip r:embed="rId6"/>
              <a:srcRect/>
              <a:stretch>
                <a:fillRect/>
              </a:stretch>
            </a:blipFill>
            <a:ln>
              <a:solidFill>
                <a:srgbClr val="1F93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D7B82E0A-B50A-4EA5-5B67-A63F7F033967}"/>
                </a:ext>
              </a:extLst>
            </p:cNvPr>
            <p:cNvSpPr/>
            <p:nvPr/>
          </p:nvSpPr>
          <p:spPr>
            <a:xfrm>
              <a:off x="7054840" y="1361354"/>
              <a:ext cx="828000" cy="828000"/>
            </a:xfrm>
            <a:prstGeom prst="ellipse">
              <a:avLst/>
            </a:prstGeom>
            <a:blipFill dpi="0" rotWithShape="1">
              <a:blip r:embed="rId7"/>
              <a:srcRect/>
              <a:stretch>
                <a:fillRect/>
              </a:stretch>
            </a:blipFill>
            <a:ln>
              <a:solidFill>
                <a:srgbClr val="1F93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 name="Ellipse 16">
            <a:extLst>
              <a:ext uri="{FF2B5EF4-FFF2-40B4-BE49-F238E27FC236}">
                <a16:creationId xmlns:a16="http://schemas.microsoft.com/office/drawing/2014/main" id="{4C81D741-45CB-BDF3-C0DE-355CF4EF4464}"/>
              </a:ext>
            </a:extLst>
          </p:cNvPr>
          <p:cNvSpPr>
            <a:spLocks noChangeAspect="1"/>
          </p:cNvSpPr>
          <p:nvPr/>
        </p:nvSpPr>
        <p:spPr>
          <a:xfrm>
            <a:off x="6262899" y="3215869"/>
            <a:ext cx="706904" cy="706904"/>
          </a:xfrm>
          <a:prstGeom prst="ellipse">
            <a:avLst/>
          </a:prstGeom>
          <a:blipFill dpi="0" rotWithShape="1">
            <a:blip r:embed="rId8"/>
            <a:srcRect/>
            <a:stretch>
              <a:fillRect/>
            </a:stretch>
          </a:blipFill>
          <a:ln>
            <a:solidFill>
              <a:srgbClr val="1F93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Ellipse 18">
            <a:extLst>
              <a:ext uri="{FF2B5EF4-FFF2-40B4-BE49-F238E27FC236}">
                <a16:creationId xmlns:a16="http://schemas.microsoft.com/office/drawing/2014/main" id="{C8EFA8DB-C7ED-1DDB-6F4B-81C2847B2FBA}"/>
              </a:ext>
            </a:extLst>
          </p:cNvPr>
          <p:cNvSpPr>
            <a:spLocks noChangeAspect="1"/>
          </p:cNvSpPr>
          <p:nvPr/>
        </p:nvSpPr>
        <p:spPr>
          <a:xfrm>
            <a:off x="5411284" y="3892848"/>
            <a:ext cx="706904" cy="706904"/>
          </a:xfrm>
          <a:prstGeom prst="ellipse">
            <a:avLst/>
          </a:prstGeom>
          <a:blipFill dpi="0" rotWithShape="1">
            <a:blip r:embed="rId9"/>
            <a:srcRect/>
            <a:stretch>
              <a:fillRect/>
            </a:stretch>
          </a:blipFill>
          <a:ln>
            <a:solidFill>
              <a:srgbClr val="1F93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a:extLst>
              <a:ext uri="{FF2B5EF4-FFF2-40B4-BE49-F238E27FC236}">
                <a16:creationId xmlns:a16="http://schemas.microsoft.com/office/drawing/2014/main" id="{8755213A-86E5-173B-4DB3-3B24553B2C16}"/>
              </a:ext>
            </a:extLst>
          </p:cNvPr>
          <p:cNvSpPr>
            <a:spLocks noChangeAspect="1"/>
          </p:cNvSpPr>
          <p:nvPr/>
        </p:nvSpPr>
        <p:spPr>
          <a:xfrm>
            <a:off x="7104320" y="3892848"/>
            <a:ext cx="706904" cy="706904"/>
          </a:xfrm>
          <a:prstGeom prst="ellipse">
            <a:avLst/>
          </a:prstGeom>
          <a:blipFill dpi="0" rotWithShape="1">
            <a:blip r:embed="rId10"/>
            <a:srcRect/>
            <a:stretch>
              <a:fillRect/>
            </a:stretch>
          </a:blipFill>
          <a:ln>
            <a:solidFill>
              <a:srgbClr val="1F93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6541DADD-A42A-B80F-2E89-A2301312E4B7}"/>
              </a:ext>
            </a:extLst>
          </p:cNvPr>
          <p:cNvSpPr>
            <a:spLocks noChangeAspect="1"/>
          </p:cNvSpPr>
          <p:nvPr/>
        </p:nvSpPr>
        <p:spPr>
          <a:xfrm>
            <a:off x="6261619" y="4361073"/>
            <a:ext cx="706904" cy="706904"/>
          </a:xfrm>
          <a:prstGeom prst="ellipse">
            <a:avLst/>
          </a:prstGeom>
          <a:blipFill dpi="0" rotWithShape="1">
            <a:blip r:embed="rId11"/>
            <a:srcRect/>
            <a:stretch>
              <a:fillRect/>
            </a:stretch>
          </a:blipFill>
          <a:ln>
            <a:solidFill>
              <a:srgbClr val="1F93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hlinkClick r:id="rId12" action="ppaction://hlinksldjump"/>
            <a:extLst>
              <a:ext uri="{FF2B5EF4-FFF2-40B4-BE49-F238E27FC236}">
                <a16:creationId xmlns:a16="http://schemas.microsoft.com/office/drawing/2014/main" id="{50A49C90-7C26-D4E6-BB6F-BB78F237AE36}"/>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spTree>
    <p:extLst>
      <p:ext uri="{BB962C8B-B14F-4D97-AF65-F5344CB8AC3E}">
        <p14:creationId xmlns:p14="http://schemas.microsoft.com/office/powerpoint/2010/main" val="4038956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E30B4-B641-FF7A-EEA1-8D683E520BC2}"/>
              </a:ext>
            </a:extLst>
          </p:cNvPr>
          <p:cNvSpPr>
            <a:spLocks noGrp="1"/>
          </p:cNvSpPr>
          <p:nvPr>
            <p:ph type="title"/>
          </p:nvPr>
        </p:nvSpPr>
        <p:spPr/>
        <p:txBody>
          <a:bodyPr/>
          <a:lstStyle/>
          <a:p>
            <a:r>
              <a:rPr lang="da-DK" sz="2000" dirty="0"/>
              <a:t>Andre eksperter, som har bidraget ved møder og arrangementer</a:t>
            </a:r>
          </a:p>
        </p:txBody>
      </p:sp>
      <p:sp>
        <p:nvSpPr>
          <p:cNvPr id="3" name="Pladsholder til tekst 2">
            <a:extLst>
              <a:ext uri="{FF2B5EF4-FFF2-40B4-BE49-F238E27FC236}">
                <a16:creationId xmlns:a16="http://schemas.microsoft.com/office/drawing/2014/main" id="{EE99E677-74F8-3C31-BCDD-57F9D23B23DC}"/>
              </a:ext>
            </a:extLst>
          </p:cNvPr>
          <p:cNvSpPr>
            <a:spLocks noGrp="1"/>
          </p:cNvSpPr>
          <p:nvPr>
            <p:ph type="body" idx="1"/>
          </p:nvPr>
        </p:nvSpPr>
        <p:spPr>
          <a:xfrm>
            <a:off x="273600" y="923875"/>
            <a:ext cx="4526023" cy="3416400"/>
          </a:xfrm>
        </p:spPr>
        <p:txBody>
          <a:bodyPr/>
          <a:lstStyle/>
          <a:p>
            <a:pPr>
              <a:buSzPct val="100000"/>
            </a:pPr>
            <a:r>
              <a:rPr lang="da-DK" sz="1050" dirty="0"/>
              <a:t>Gate 21</a:t>
            </a:r>
          </a:p>
          <a:p>
            <a:pPr>
              <a:buSzPct val="100000"/>
            </a:pPr>
            <a:r>
              <a:rPr lang="da-DK" sz="1050" dirty="0"/>
              <a:t>EBO Consult, Stephan Krabsen</a:t>
            </a:r>
          </a:p>
          <a:p>
            <a:pPr>
              <a:buSzPct val="100000"/>
            </a:pPr>
            <a:r>
              <a:rPr lang="da-DK" sz="1050" dirty="0"/>
              <a:t>Groeningen, deling af VE energi, Bent Løje Nielsen</a:t>
            </a:r>
          </a:p>
          <a:p>
            <a:pPr>
              <a:buSzPct val="100000"/>
            </a:pPr>
            <a:r>
              <a:rPr lang="da-DK" sz="1050" dirty="0"/>
              <a:t>SUSTAIN, Henrik Bielefeldt, Anders Lund Jansen</a:t>
            </a:r>
          </a:p>
          <a:p>
            <a:pPr>
              <a:buSzPct val="100000"/>
            </a:pPr>
            <a:r>
              <a:rPr lang="da-DK" sz="1050" dirty="0"/>
              <a:t>Solar Lightning, Martin Dietz</a:t>
            </a:r>
          </a:p>
          <a:p>
            <a:pPr>
              <a:buSzPct val="100000"/>
            </a:pPr>
            <a:r>
              <a:rPr lang="da-DK" sz="1050" dirty="0"/>
              <a:t>Energifællesskaber, Ulrik Jørgensen, Forsker og rådgiver</a:t>
            </a:r>
          </a:p>
          <a:p>
            <a:pPr>
              <a:buSzPct val="100000"/>
            </a:pPr>
            <a:r>
              <a:rPr lang="da-DK" sz="1050" dirty="0"/>
              <a:t>Foreningen Vedvarende Energi, Gunnar Olesen, </a:t>
            </a:r>
          </a:p>
          <a:p>
            <a:pPr>
              <a:buSzPct val="100000"/>
            </a:pPr>
            <a:r>
              <a:rPr lang="da-DK" sz="1050" dirty="0"/>
              <a:t>Spar Energi, Andreas Wied</a:t>
            </a:r>
          </a:p>
          <a:p>
            <a:pPr>
              <a:buSzPct val="100000"/>
            </a:pPr>
            <a:r>
              <a:rPr lang="da-DK" sz="1050" dirty="0"/>
              <a:t>Vores Energi, Bjørn Holmgaard, Kristian Borch</a:t>
            </a:r>
          </a:p>
          <a:p>
            <a:pPr>
              <a:buSzPct val="100000"/>
            </a:pPr>
            <a:r>
              <a:rPr lang="da-DK" sz="1050" dirty="0"/>
              <a:t>DTU Wind, Carsten Weber Kock, Ebba </a:t>
            </a:r>
            <a:r>
              <a:rPr lang="da-DK" sz="1050" dirty="0" err="1"/>
              <a:t>Dellwik</a:t>
            </a:r>
            <a:r>
              <a:rPr lang="da-DK" sz="1050" dirty="0"/>
              <a:t>, Niels-Erik Clausen, Troels Dam Christensen</a:t>
            </a:r>
          </a:p>
          <a:p>
            <a:pPr>
              <a:buSzPct val="100000"/>
            </a:pPr>
            <a:r>
              <a:rPr lang="da-DK" sz="1050" dirty="0"/>
              <a:t>RUC, Tyge Kjær, Annika Agger</a:t>
            </a:r>
          </a:p>
          <a:p>
            <a:pPr>
              <a:buSzPct val="100000"/>
            </a:pPr>
            <a:r>
              <a:rPr lang="da-DK" sz="1050" dirty="0"/>
              <a:t>KU, Henning Høgh Jensen, Anders Blok</a:t>
            </a:r>
          </a:p>
          <a:p>
            <a:pPr>
              <a:buSzPct val="100000"/>
            </a:pPr>
            <a:r>
              <a:rPr lang="da-DK" sz="1050" dirty="0"/>
              <a:t>Århus kommunes klimaselskab, Nicolaj Kiilerich, </a:t>
            </a:r>
          </a:p>
          <a:p>
            <a:pPr>
              <a:buSzPct val="100000"/>
            </a:pPr>
            <a:r>
              <a:rPr lang="da-DK" sz="1050" dirty="0"/>
              <a:t>Føns Nærvarme, Ole Back, </a:t>
            </a:r>
          </a:p>
          <a:p>
            <a:pPr>
              <a:buSzPct val="100000"/>
            </a:pPr>
            <a:r>
              <a:rPr lang="da-DK" sz="1050" dirty="0"/>
              <a:t>Lundgrens Advokater og Bruun &amp; Hjejle Advokater, Betina Wichmann</a:t>
            </a:r>
          </a:p>
          <a:p>
            <a:pPr>
              <a:buSzPct val="100000"/>
            </a:pPr>
            <a:r>
              <a:rPr lang="da-DK" sz="1050" dirty="0"/>
              <a:t>Foreningen Energiakademiet​ (Samsø Energi og Miljøkontor (SEMK), Samsø </a:t>
            </a:r>
            <a:r>
              <a:rPr lang="da-DK" sz="1050" dirty="0" err="1"/>
              <a:t>Havvind</a:t>
            </a:r>
            <a:r>
              <a:rPr lang="da-DK" sz="1050" dirty="0"/>
              <a:t> og Samsø Energihotel), Søren Hermansen </a:t>
            </a:r>
          </a:p>
          <a:p>
            <a:pPr>
              <a:buSzPct val="100000"/>
            </a:pPr>
            <a:r>
              <a:rPr lang="da-DK" sz="1050" dirty="0"/>
              <a:t>Rådet for Grøn Omstilling; Jens Dahlstrøm Iversen</a:t>
            </a:r>
          </a:p>
          <a:p>
            <a:pPr>
              <a:buSzPct val="100000"/>
            </a:pPr>
            <a:r>
              <a:rPr lang="da-DK" sz="1050" dirty="0"/>
              <a:t>Grøn Puls, Jeanette Andersen, Michael Raaberg</a:t>
            </a:r>
          </a:p>
          <a:p>
            <a:pPr marL="114300" indent="0">
              <a:buSzPct val="100000"/>
              <a:buNone/>
            </a:pPr>
            <a:endParaRPr lang="da-DK" sz="1050" dirty="0"/>
          </a:p>
          <a:p>
            <a:endParaRPr lang="da-DK" sz="1050" dirty="0"/>
          </a:p>
        </p:txBody>
      </p:sp>
      <p:pic>
        <p:nvPicPr>
          <p:cNvPr id="44" name="Grafik 43">
            <a:extLst>
              <a:ext uri="{FF2B5EF4-FFF2-40B4-BE49-F238E27FC236}">
                <a16:creationId xmlns:a16="http://schemas.microsoft.com/office/drawing/2014/main" id="{7C9D2D28-18E4-2426-972A-C5B680EBA0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24890" y="1913510"/>
            <a:ext cx="1653087" cy="109235"/>
          </a:xfrm>
          <a:prstGeom prst="rect">
            <a:avLst/>
          </a:prstGeom>
        </p:spPr>
      </p:pic>
      <p:pic>
        <p:nvPicPr>
          <p:cNvPr id="46" name="Billede 45">
            <a:extLst>
              <a:ext uri="{FF2B5EF4-FFF2-40B4-BE49-F238E27FC236}">
                <a16:creationId xmlns:a16="http://schemas.microsoft.com/office/drawing/2014/main" id="{CA0B559E-C7D9-12CF-DF2D-C4FB2047C4F1}"/>
              </a:ext>
            </a:extLst>
          </p:cNvPr>
          <p:cNvPicPr>
            <a:picLocks noChangeAspect="1"/>
          </p:cNvPicPr>
          <p:nvPr/>
        </p:nvPicPr>
        <p:blipFill>
          <a:blip r:embed="rId5"/>
          <a:stretch>
            <a:fillRect/>
          </a:stretch>
        </p:blipFill>
        <p:spPr>
          <a:xfrm>
            <a:off x="6500924" y="2890185"/>
            <a:ext cx="2070002" cy="360000"/>
          </a:xfrm>
          <a:prstGeom prst="rect">
            <a:avLst/>
          </a:prstGeom>
        </p:spPr>
      </p:pic>
      <p:pic>
        <p:nvPicPr>
          <p:cNvPr id="50" name="Billede 49">
            <a:extLst>
              <a:ext uri="{FF2B5EF4-FFF2-40B4-BE49-F238E27FC236}">
                <a16:creationId xmlns:a16="http://schemas.microsoft.com/office/drawing/2014/main" id="{8DF1A34C-6764-8962-FFC2-DA97D46CD79F}"/>
              </a:ext>
            </a:extLst>
          </p:cNvPr>
          <p:cNvPicPr>
            <a:picLocks noChangeAspect="1"/>
          </p:cNvPicPr>
          <p:nvPr/>
        </p:nvPicPr>
        <p:blipFill>
          <a:blip r:embed="rId6"/>
          <a:stretch>
            <a:fillRect/>
          </a:stretch>
        </p:blipFill>
        <p:spPr>
          <a:xfrm>
            <a:off x="4359119" y="1653411"/>
            <a:ext cx="1326504" cy="360000"/>
          </a:xfrm>
          <a:prstGeom prst="rect">
            <a:avLst/>
          </a:prstGeom>
          <a:solidFill>
            <a:srgbClr val="000000"/>
          </a:solidFill>
        </p:spPr>
      </p:pic>
      <p:pic>
        <p:nvPicPr>
          <p:cNvPr id="52" name="Billede 51">
            <a:extLst>
              <a:ext uri="{FF2B5EF4-FFF2-40B4-BE49-F238E27FC236}">
                <a16:creationId xmlns:a16="http://schemas.microsoft.com/office/drawing/2014/main" id="{D813E896-09FB-F943-D0BC-4653BEECE121}"/>
              </a:ext>
            </a:extLst>
          </p:cNvPr>
          <p:cNvPicPr>
            <a:picLocks noChangeAspect="1"/>
          </p:cNvPicPr>
          <p:nvPr/>
        </p:nvPicPr>
        <p:blipFill>
          <a:blip r:embed="rId7"/>
          <a:stretch>
            <a:fillRect/>
          </a:stretch>
        </p:blipFill>
        <p:spPr>
          <a:xfrm>
            <a:off x="5229925" y="3299026"/>
            <a:ext cx="911395" cy="360000"/>
          </a:xfrm>
          <a:prstGeom prst="rect">
            <a:avLst/>
          </a:prstGeom>
        </p:spPr>
      </p:pic>
      <p:pic>
        <p:nvPicPr>
          <p:cNvPr id="54" name="Billede 53">
            <a:extLst>
              <a:ext uri="{FF2B5EF4-FFF2-40B4-BE49-F238E27FC236}">
                <a16:creationId xmlns:a16="http://schemas.microsoft.com/office/drawing/2014/main" id="{25C169F1-1DD8-325B-4886-39A519CF5991}"/>
              </a:ext>
            </a:extLst>
          </p:cNvPr>
          <p:cNvPicPr>
            <a:picLocks noChangeAspect="1"/>
          </p:cNvPicPr>
          <p:nvPr/>
        </p:nvPicPr>
        <p:blipFill>
          <a:blip r:embed="rId8"/>
          <a:stretch>
            <a:fillRect/>
          </a:stretch>
        </p:blipFill>
        <p:spPr>
          <a:xfrm>
            <a:off x="6661235" y="4546983"/>
            <a:ext cx="607735" cy="360000"/>
          </a:xfrm>
          <a:prstGeom prst="rect">
            <a:avLst/>
          </a:prstGeom>
        </p:spPr>
      </p:pic>
      <p:pic>
        <p:nvPicPr>
          <p:cNvPr id="56" name="Billede 55">
            <a:extLst>
              <a:ext uri="{FF2B5EF4-FFF2-40B4-BE49-F238E27FC236}">
                <a16:creationId xmlns:a16="http://schemas.microsoft.com/office/drawing/2014/main" id="{525556CB-8A3C-A0F5-0068-47D40CE33124}"/>
              </a:ext>
            </a:extLst>
          </p:cNvPr>
          <p:cNvPicPr>
            <a:picLocks noChangeAspect="1"/>
          </p:cNvPicPr>
          <p:nvPr/>
        </p:nvPicPr>
        <p:blipFill>
          <a:blip r:embed="rId9"/>
          <a:stretch>
            <a:fillRect/>
          </a:stretch>
        </p:blipFill>
        <p:spPr>
          <a:xfrm>
            <a:off x="6813350" y="3413586"/>
            <a:ext cx="1736651" cy="314309"/>
          </a:xfrm>
          <a:prstGeom prst="rect">
            <a:avLst/>
          </a:prstGeom>
        </p:spPr>
      </p:pic>
      <p:pic>
        <p:nvPicPr>
          <p:cNvPr id="58" name="Billede 57">
            <a:extLst>
              <a:ext uri="{FF2B5EF4-FFF2-40B4-BE49-F238E27FC236}">
                <a16:creationId xmlns:a16="http://schemas.microsoft.com/office/drawing/2014/main" id="{A1BF28B4-B5A1-5FC8-6482-24095D6CA239}"/>
              </a:ext>
            </a:extLst>
          </p:cNvPr>
          <p:cNvPicPr>
            <a:picLocks noChangeAspect="1"/>
          </p:cNvPicPr>
          <p:nvPr/>
        </p:nvPicPr>
        <p:blipFill>
          <a:blip r:embed="rId10"/>
          <a:stretch>
            <a:fillRect/>
          </a:stretch>
        </p:blipFill>
        <p:spPr>
          <a:xfrm>
            <a:off x="4837723" y="2338563"/>
            <a:ext cx="1243820" cy="360000"/>
          </a:xfrm>
          <a:prstGeom prst="rect">
            <a:avLst/>
          </a:prstGeom>
        </p:spPr>
      </p:pic>
      <p:pic>
        <p:nvPicPr>
          <p:cNvPr id="60" name="Billede 59">
            <a:extLst>
              <a:ext uri="{FF2B5EF4-FFF2-40B4-BE49-F238E27FC236}">
                <a16:creationId xmlns:a16="http://schemas.microsoft.com/office/drawing/2014/main" id="{453AC2D8-81B3-0324-4F49-58C90B870017}"/>
              </a:ext>
            </a:extLst>
          </p:cNvPr>
          <p:cNvPicPr>
            <a:picLocks noChangeAspect="1"/>
          </p:cNvPicPr>
          <p:nvPr/>
        </p:nvPicPr>
        <p:blipFill>
          <a:blip r:embed="rId11"/>
          <a:stretch>
            <a:fillRect/>
          </a:stretch>
        </p:blipFill>
        <p:spPr>
          <a:xfrm>
            <a:off x="6103459" y="3825515"/>
            <a:ext cx="1445936" cy="538560"/>
          </a:xfrm>
          <a:prstGeom prst="rect">
            <a:avLst/>
          </a:prstGeom>
        </p:spPr>
      </p:pic>
      <p:pic>
        <p:nvPicPr>
          <p:cNvPr id="62" name="Grafik 61">
            <a:extLst>
              <a:ext uri="{FF2B5EF4-FFF2-40B4-BE49-F238E27FC236}">
                <a16:creationId xmlns:a16="http://schemas.microsoft.com/office/drawing/2014/main" id="{B70216F6-FC24-3D26-F169-566D8F2879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14373" y="1722921"/>
            <a:ext cx="1136843" cy="108000"/>
          </a:xfrm>
          <a:prstGeom prst="rect">
            <a:avLst/>
          </a:prstGeom>
        </p:spPr>
      </p:pic>
      <p:pic>
        <p:nvPicPr>
          <p:cNvPr id="64" name="Billede 63">
            <a:extLst>
              <a:ext uri="{FF2B5EF4-FFF2-40B4-BE49-F238E27FC236}">
                <a16:creationId xmlns:a16="http://schemas.microsoft.com/office/drawing/2014/main" id="{E7117384-59BD-9E4F-1DA5-ADFC296F49AB}"/>
              </a:ext>
            </a:extLst>
          </p:cNvPr>
          <p:cNvPicPr>
            <a:picLocks noChangeAspect="1"/>
          </p:cNvPicPr>
          <p:nvPr/>
        </p:nvPicPr>
        <p:blipFill>
          <a:blip r:embed="rId14"/>
          <a:stretch>
            <a:fillRect/>
          </a:stretch>
        </p:blipFill>
        <p:spPr>
          <a:xfrm>
            <a:off x="5982379" y="1617712"/>
            <a:ext cx="1081189" cy="454014"/>
          </a:xfrm>
          <a:prstGeom prst="rect">
            <a:avLst/>
          </a:prstGeom>
        </p:spPr>
      </p:pic>
      <p:pic>
        <p:nvPicPr>
          <p:cNvPr id="66" name="Billede 65">
            <a:extLst>
              <a:ext uri="{FF2B5EF4-FFF2-40B4-BE49-F238E27FC236}">
                <a16:creationId xmlns:a16="http://schemas.microsoft.com/office/drawing/2014/main" id="{3952113F-1DB5-51CB-48FB-AF5CFBF460F9}"/>
              </a:ext>
            </a:extLst>
          </p:cNvPr>
          <p:cNvPicPr>
            <a:picLocks noChangeAspect="1"/>
          </p:cNvPicPr>
          <p:nvPr/>
        </p:nvPicPr>
        <p:blipFill>
          <a:blip r:embed="rId15"/>
          <a:stretch>
            <a:fillRect/>
          </a:stretch>
        </p:blipFill>
        <p:spPr>
          <a:xfrm>
            <a:off x="5315613" y="3960660"/>
            <a:ext cx="620673" cy="360000"/>
          </a:xfrm>
          <a:prstGeom prst="rect">
            <a:avLst/>
          </a:prstGeom>
        </p:spPr>
      </p:pic>
      <p:pic>
        <p:nvPicPr>
          <p:cNvPr id="68" name="Billede 67">
            <a:extLst>
              <a:ext uri="{FF2B5EF4-FFF2-40B4-BE49-F238E27FC236}">
                <a16:creationId xmlns:a16="http://schemas.microsoft.com/office/drawing/2014/main" id="{4A413F17-9392-D18B-FBCF-93C9AAD34C20}"/>
              </a:ext>
            </a:extLst>
          </p:cNvPr>
          <p:cNvPicPr>
            <a:picLocks noChangeAspect="1"/>
          </p:cNvPicPr>
          <p:nvPr/>
        </p:nvPicPr>
        <p:blipFill>
          <a:blip r:embed="rId16"/>
          <a:stretch>
            <a:fillRect/>
          </a:stretch>
        </p:blipFill>
        <p:spPr>
          <a:xfrm>
            <a:off x="5146854" y="1221947"/>
            <a:ext cx="1155124" cy="197217"/>
          </a:xfrm>
          <a:prstGeom prst="rect">
            <a:avLst/>
          </a:prstGeom>
        </p:spPr>
      </p:pic>
      <p:pic>
        <p:nvPicPr>
          <p:cNvPr id="72" name="Billede 71">
            <a:extLst>
              <a:ext uri="{FF2B5EF4-FFF2-40B4-BE49-F238E27FC236}">
                <a16:creationId xmlns:a16="http://schemas.microsoft.com/office/drawing/2014/main" id="{38F1C0DC-3B7A-FBA5-A543-D56375EFF9C9}"/>
              </a:ext>
            </a:extLst>
          </p:cNvPr>
          <p:cNvPicPr>
            <a:picLocks noChangeAspect="1"/>
          </p:cNvPicPr>
          <p:nvPr/>
        </p:nvPicPr>
        <p:blipFill>
          <a:blip r:embed="rId17"/>
          <a:stretch>
            <a:fillRect/>
          </a:stretch>
        </p:blipFill>
        <p:spPr>
          <a:xfrm>
            <a:off x="4245149" y="4568875"/>
            <a:ext cx="2080120" cy="291217"/>
          </a:xfrm>
          <a:prstGeom prst="rect">
            <a:avLst/>
          </a:prstGeom>
        </p:spPr>
      </p:pic>
      <p:pic>
        <p:nvPicPr>
          <p:cNvPr id="74" name="Billede 73">
            <a:extLst>
              <a:ext uri="{FF2B5EF4-FFF2-40B4-BE49-F238E27FC236}">
                <a16:creationId xmlns:a16="http://schemas.microsoft.com/office/drawing/2014/main" id="{FB0E640F-F729-49B9-F72F-AC1C50B22BD1}"/>
              </a:ext>
            </a:extLst>
          </p:cNvPr>
          <p:cNvPicPr>
            <a:picLocks noChangeAspect="1"/>
          </p:cNvPicPr>
          <p:nvPr/>
        </p:nvPicPr>
        <p:blipFill>
          <a:blip r:embed="rId18"/>
          <a:stretch>
            <a:fillRect/>
          </a:stretch>
        </p:blipFill>
        <p:spPr>
          <a:xfrm>
            <a:off x="7685593" y="4025717"/>
            <a:ext cx="1324907" cy="255747"/>
          </a:xfrm>
          <a:prstGeom prst="rect">
            <a:avLst/>
          </a:prstGeom>
        </p:spPr>
      </p:pic>
      <p:pic>
        <p:nvPicPr>
          <p:cNvPr id="76" name="Grafik 75">
            <a:extLst>
              <a:ext uri="{FF2B5EF4-FFF2-40B4-BE49-F238E27FC236}">
                <a16:creationId xmlns:a16="http://schemas.microsoft.com/office/drawing/2014/main" id="{66B418DC-8979-96F8-55F4-75FA0BA4E2B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685593" y="2222440"/>
            <a:ext cx="1165623" cy="586586"/>
          </a:xfrm>
          <a:prstGeom prst="rect">
            <a:avLst/>
          </a:prstGeom>
        </p:spPr>
      </p:pic>
      <p:pic>
        <p:nvPicPr>
          <p:cNvPr id="78" name="Billede 77" descr="Et billede, der indeholder Rektangel, skærmbillede, kvadratisk, gul&#10;&#10;Automatisk genereret beskrivelse">
            <a:extLst>
              <a:ext uri="{FF2B5EF4-FFF2-40B4-BE49-F238E27FC236}">
                <a16:creationId xmlns:a16="http://schemas.microsoft.com/office/drawing/2014/main" id="{E1202ED6-A58A-FB34-680D-66CE92839F31}"/>
              </a:ext>
            </a:extLst>
          </p:cNvPr>
          <p:cNvPicPr>
            <a:picLocks noChangeAspect="1"/>
          </p:cNvPicPr>
          <p:nvPr/>
        </p:nvPicPr>
        <p:blipFill>
          <a:blip r:embed="rId21"/>
          <a:stretch>
            <a:fillRect/>
          </a:stretch>
        </p:blipFill>
        <p:spPr>
          <a:xfrm>
            <a:off x="6626673" y="906585"/>
            <a:ext cx="661184" cy="661184"/>
          </a:xfrm>
          <a:prstGeom prst="rect">
            <a:avLst/>
          </a:prstGeom>
        </p:spPr>
      </p:pic>
      <p:pic>
        <p:nvPicPr>
          <p:cNvPr id="80" name="Billede 79" descr="Et billede, der indeholder Font/skrifttype, logo, Grafik, design&#10;&#10;Automatisk genereret beskrivelse">
            <a:extLst>
              <a:ext uri="{FF2B5EF4-FFF2-40B4-BE49-F238E27FC236}">
                <a16:creationId xmlns:a16="http://schemas.microsoft.com/office/drawing/2014/main" id="{A16E5583-5497-1999-5600-73FB8E7E22BA}"/>
              </a:ext>
            </a:extLst>
          </p:cNvPr>
          <p:cNvPicPr>
            <a:picLocks noChangeAspect="1"/>
          </p:cNvPicPr>
          <p:nvPr/>
        </p:nvPicPr>
        <p:blipFill>
          <a:blip r:embed="rId22"/>
          <a:stretch>
            <a:fillRect/>
          </a:stretch>
        </p:blipFill>
        <p:spPr>
          <a:xfrm>
            <a:off x="7539893" y="1020428"/>
            <a:ext cx="1423083" cy="352831"/>
          </a:xfrm>
          <a:prstGeom prst="rect">
            <a:avLst/>
          </a:prstGeom>
        </p:spPr>
      </p:pic>
      <p:pic>
        <p:nvPicPr>
          <p:cNvPr id="82" name="Billede 81" descr="Et billede, der indeholder tekst, Ansigt, smil, menneske&#10;&#10;Automatisk genereret beskrivelse">
            <a:extLst>
              <a:ext uri="{FF2B5EF4-FFF2-40B4-BE49-F238E27FC236}">
                <a16:creationId xmlns:a16="http://schemas.microsoft.com/office/drawing/2014/main" id="{4DA1D3E4-97B9-CEEF-7CD0-E793C507A611}"/>
              </a:ext>
            </a:extLst>
          </p:cNvPr>
          <p:cNvPicPr>
            <a:picLocks noChangeAspect="1"/>
          </p:cNvPicPr>
          <p:nvPr/>
        </p:nvPicPr>
        <p:blipFill>
          <a:blip r:embed="rId23"/>
          <a:stretch>
            <a:fillRect/>
          </a:stretch>
        </p:blipFill>
        <p:spPr>
          <a:xfrm>
            <a:off x="6474956" y="2076406"/>
            <a:ext cx="611470" cy="704351"/>
          </a:xfrm>
          <a:prstGeom prst="rect">
            <a:avLst/>
          </a:prstGeom>
        </p:spPr>
      </p:pic>
      <p:sp>
        <p:nvSpPr>
          <p:cNvPr id="5" name="Rektangel: afrundede hjørner 4">
            <a:hlinkClick r:id="rId24" action="ppaction://hlinksldjump"/>
            <a:extLst>
              <a:ext uri="{FF2B5EF4-FFF2-40B4-BE49-F238E27FC236}">
                <a16:creationId xmlns:a16="http://schemas.microsoft.com/office/drawing/2014/main" id="{40048FBC-EBAF-D27A-C2D2-4F8BEB683E41}"/>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pic>
        <p:nvPicPr>
          <p:cNvPr id="4" name="Billede 3">
            <a:extLst>
              <a:ext uri="{FF2B5EF4-FFF2-40B4-BE49-F238E27FC236}">
                <a16:creationId xmlns:a16="http://schemas.microsoft.com/office/drawing/2014/main" id="{CC2FB027-78A5-41DD-0BB3-FB53DE996FBB}"/>
              </a:ext>
            </a:extLst>
          </p:cNvPr>
          <p:cNvPicPr>
            <a:picLocks noChangeAspect="1"/>
          </p:cNvPicPr>
          <p:nvPr/>
        </p:nvPicPr>
        <p:blipFill>
          <a:blip r:embed="rId25"/>
          <a:stretch>
            <a:fillRect/>
          </a:stretch>
        </p:blipFill>
        <p:spPr>
          <a:xfrm>
            <a:off x="4580797" y="2832412"/>
            <a:ext cx="911395" cy="386184"/>
          </a:xfrm>
          <a:prstGeom prst="rect">
            <a:avLst/>
          </a:prstGeom>
        </p:spPr>
      </p:pic>
    </p:spTree>
    <p:extLst>
      <p:ext uri="{BB962C8B-B14F-4D97-AF65-F5344CB8AC3E}">
        <p14:creationId xmlns:p14="http://schemas.microsoft.com/office/powerpoint/2010/main" val="3584784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7D6EAD-1128-E8FC-7915-561F7AEA34B0}"/>
              </a:ext>
            </a:extLst>
          </p:cNvPr>
          <p:cNvSpPr>
            <a:spLocks noGrp="1"/>
          </p:cNvSpPr>
          <p:nvPr>
            <p:ph type="title"/>
          </p:nvPr>
        </p:nvSpPr>
        <p:spPr/>
        <p:txBody>
          <a:bodyPr/>
          <a:lstStyle/>
          <a:p>
            <a:r>
              <a:rPr lang="da-DK" dirty="0"/>
              <a:t>Best practices</a:t>
            </a:r>
          </a:p>
        </p:txBody>
      </p:sp>
      <p:sp>
        <p:nvSpPr>
          <p:cNvPr id="3" name="Pladsholder til tekst 2">
            <a:extLst>
              <a:ext uri="{FF2B5EF4-FFF2-40B4-BE49-F238E27FC236}">
                <a16:creationId xmlns:a16="http://schemas.microsoft.com/office/drawing/2014/main" id="{BB46E45F-0599-7987-C745-3E93C846EF08}"/>
              </a:ext>
            </a:extLst>
          </p:cNvPr>
          <p:cNvSpPr>
            <a:spLocks noGrp="1"/>
          </p:cNvSpPr>
          <p:nvPr>
            <p:ph type="body" idx="1"/>
          </p:nvPr>
        </p:nvSpPr>
        <p:spPr>
          <a:xfrm>
            <a:off x="311700" y="1152475"/>
            <a:ext cx="3195748" cy="3416400"/>
          </a:xfrm>
        </p:spPr>
        <p:txBody>
          <a:bodyPr/>
          <a:lstStyle/>
          <a:p>
            <a:r>
              <a:rPr lang="da-DK" sz="1200" dirty="0"/>
              <a:t>Solceller Roskilde, </a:t>
            </a:r>
            <a:r>
              <a:rPr lang="da-DK" sz="1200" dirty="0" err="1"/>
              <a:t>Lyreco</a:t>
            </a:r>
            <a:r>
              <a:rPr lang="da-DK" sz="1200" dirty="0"/>
              <a:t>, BC Catering, Poul Møller, Sct. Hans Have</a:t>
            </a:r>
          </a:p>
          <a:p>
            <a:r>
              <a:rPr lang="da-DK" sz="1200" dirty="0"/>
              <a:t>Samsø energineutrale ø</a:t>
            </a:r>
          </a:p>
          <a:p>
            <a:r>
              <a:rPr lang="da-DK" sz="1200" dirty="0"/>
              <a:t>A/B Amsterdamgården</a:t>
            </a:r>
          </a:p>
          <a:p>
            <a:r>
              <a:rPr lang="da-DK" sz="1200" dirty="0"/>
              <a:t>Gundsølille skole</a:t>
            </a:r>
          </a:p>
          <a:p>
            <a:r>
              <a:rPr lang="da-DK" sz="1200" dirty="0"/>
              <a:t>Føns Nærvarme</a:t>
            </a:r>
          </a:p>
          <a:p>
            <a:r>
              <a:rPr lang="da-DK" sz="1200" dirty="0"/>
              <a:t>Sol over Brenderup</a:t>
            </a:r>
          </a:p>
          <a:p>
            <a:r>
              <a:rPr lang="da-DK" sz="1200" dirty="0"/>
              <a:t>Bæredygtigt Energifællesskab Skårup</a:t>
            </a:r>
          </a:p>
          <a:p>
            <a:r>
              <a:rPr lang="da-DK" sz="1200" dirty="0"/>
              <a:t>Hvide Sande Fjernvarme</a:t>
            </a:r>
          </a:p>
          <a:p>
            <a:r>
              <a:rPr lang="da-DK" sz="1200" dirty="0"/>
              <a:t>Ærøfonden</a:t>
            </a:r>
          </a:p>
          <a:p>
            <a:r>
              <a:rPr lang="da-DK" sz="1200" dirty="0"/>
              <a:t>Vridsløsemagle</a:t>
            </a:r>
          </a:p>
          <a:p>
            <a:r>
              <a:rPr lang="da-DK" sz="1200" dirty="0"/>
              <a:t>Aarhus Klimaselskab</a:t>
            </a:r>
          </a:p>
          <a:p>
            <a:r>
              <a:rPr lang="da-DK" sz="1200" dirty="0"/>
              <a:t>Lejre lokalvarme</a:t>
            </a:r>
          </a:p>
          <a:p>
            <a:r>
              <a:rPr lang="da-DK" sz="1200" dirty="0"/>
              <a:t>Sydstevns Energifællesskab</a:t>
            </a:r>
          </a:p>
          <a:p>
            <a:endParaRPr lang="da-DK" sz="1200" dirty="0"/>
          </a:p>
          <a:p>
            <a:endParaRPr lang="da-DK" sz="1200" dirty="0"/>
          </a:p>
        </p:txBody>
      </p:sp>
      <p:grpSp>
        <p:nvGrpSpPr>
          <p:cNvPr id="5" name="Gruppe 4">
            <a:extLst>
              <a:ext uri="{FF2B5EF4-FFF2-40B4-BE49-F238E27FC236}">
                <a16:creationId xmlns:a16="http://schemas.microsoft.com/office/drawing/2014/main" id="{62F0D007-30BA-E8A8-1727-A0931775D915}"/>
              </a:ext>
            </a:extLst>
          </p:cNvPr>
          <p:cNvGrpSpPr>
            <a:grpSpLocks noChangeAspect="1"/>
          </p:cNvGrpSpPr>
          <p:nvPr/>
        </p:nvGrpSpPr>
        <p:grpSpPr>
          <a:xfrm>
            <a:off x="7902873" y="1542563"/>
            <a:ext cx="959769" cy="1944000"/>
            <a:chOff x="1011200" y="334536"/>
            <a:chExt cx="2166316" cy="4594144"/>
          </a:xfrm>
        </p:grpSpPr>
        <p:pic>
          <p:nvPicPr>
            <p:cNvPr id="6" name="Billede 5">
              <a:extLst>
                <a:ext uri="{FF2B5EF4-FFF2-40B4-BE49-F238E27FC236}">
                  <a16:creationId xmlns:a16="http://schemas.microsoft.com/office/drawing/2014/main" id="{DCB69C61-657B-4883-E534-A861D1F29F47}"/>
                </a:ext>
              </a:extLst>
            </p:cNvPr>
            <p:cNvPicPr>
              <a:picLocks noChangeAspect="1"/>
            </p:cNvPicPr>
            <p:nvPr/>
          </p:nvPicPr>
          <p:blipFill>
            <a:blip r:embed="rId3"/>
            <a:stretch>
              <a:fillRect/>
            </a:stretch>
          </p:blipFill>
          <p:spPr>
            <a:xfrm rot="5400000">
              <a:off x="-202714" y="1548450"/>
              <a:ext cx="4594144" cy="2166316"/>
            </a:xfrm>
            <a:prstGeom prst="rect">
              <a:avLst/>
            </a:prstGeom>
          </p:spPr>
        </p:pic>
        <p:sp>
          <p:nvSpPr>
            <p:cNvPr id="7" name="Rektangel 6">
              <a:extLst>
                <a:ext uri="{FF2B5EF4-FFF2-40B4-BE49-F238E27FC236}">
                  <a16:creationId xmlns:a16="http://schemas.microsoft.com/office/drawing/2014/main" id="{CD5BC174-43DF-C999-0403-0991FCE14D9A}"/>
                </a:ext>
              </a:extLst>
            </p:cNvPr>
            <p:cNvSpPr/>
            <p:nvPr/>
          </p:nvSpPr>
          <p:spPr>
            <a:xfrm>
              <a:off x="2824976" y="341969"/>
              <a:ext cx="352540" cy="237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C88090E7-4FFD-BC96-A111-5F118D2FE38E}"/>
                </a:ext>
              </a:extLst>
            </p:cNvPr>
            <p:cNvSpPr/>
            <p:nvPr/>
          </p:nvSpPr>
          <p:spPr>
            <a:xfrm>
              <a:off x="2821261" y="4501351"/>
              <a:ext cx="352540" cy="237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14" name="Billede 13" descr="Et billede, der indeholder tekst, vindue, skærmbillede, sky&#10;&#10;Automatisk genereret beskrivelse">
            <a:extLst>
              <a:ext uri="{FF2B5EF4-FFF2-40B4-BE49-F238E27FC236}">
                <a16:creationId xmlns:a16="http://schemas.microsoft.com/office/drawing/2014/main" id="{250C162F-85D4-2C10-3006-9A3A6EAD6824}"/>
              </a:ext>
            </a:extLst>
          </p:cNvPr>
          <p:cNvPicPr>
            <a:picLocks noChangeAspect="1"/>
          </p:cNvPicPr>
          <p:nvPr/>
        </p:nvPicPr>
        <p:blipFill>
          <a:blip r:embed="rId4"/>
          <a:stretch>
            <a:fillRect/>
          </a:stretch>
        </p:blipFill>
        <p:spPr>
          <a:xfrm>
            <a:off x="4808354" y="4218780"/>
            <a:ext cx="1453466" cy="822380"/>
          </a:xfrm>
          <a:prstGeom prst="rect">
            <a:avLst/>
          </a:prstGeom>
        </p:spPr>
      </p:pic>
      <p:pic>
        <p:nvPicPr>
          <p:cNvPr id="16" name="Billede 15" descr="Et billede, der indeholder tekst, tegneserie&#10;&#10;Automatisk genereret beskrivelse">
            <a:extLst>
              <a:ext uri="{FF2B5EF4-FFF2-40B4-BE49-F238E27FC236}">
                <a16:creationId xmlns:a16="http://schemas.microsoft.com/office/drawing/2014/main" id="{7F967497-F7B5-CACA-2A60-32738F0A72DE}"/>
              </a:ext>
            </a:extLst>
          </p:cNvPr>
          <p:cNvPicPr>
            <a:picLocks noChangeAspect="1"/>
          </p:cNvPicPr>
          <p:nvPr/>
        </p:nvPicPr>
        <p:blipFill>
          <a:blip r:embed="rId5"/>
          <a:stretch>
            <a:fillRect/>
          </a:stretch>
        </p:blipFill>
        <p:spPr>
          <a:xfrm>
            <a:off x="4501833" y="3247292"/>
            <a:ext cx="1503227" cy="593775"/>
          </a:xfrm>
          <a:prstGeom prst="rect">
            <a:avLst/>
          </a:prstGeom>
        </p:spPr>
      </p:pic>
      <p:pic>
        <p:nvPicPr>
          <p:cNvPr id="18" name="Billede 17" descr="Et billede, der indeholder udendørs, bygning, vindue, græs&#10;&#10;Automatisk genereret beskrivelse">
            <a:extLst>
              <a:ext uri="{FF2B5EF4-FFF2-40B4-BE49-F238E27FC236}">
                <a16:creationId xmlns:a16="http://schemas.microsoft.com/office/drawing/2014/main" id="{12A0A14F-C488-E4F9-E58F-F36949B64D65}"/>
              </a:ext>
            </a:extLst>
          </p:cNvPr>
          <p:cNvPicPr>
            <a:picLocks noChangeAspect="1"/>
          </p:cNvPicPr>
          <p:nvPr/>
        </p:nvPicPr>
        <p:blipFill>
          <a:blip r:embed="rId6"/>
          <a:stretch>
            <a:fillRect/>
          </a:stretch>
        </p:blipFill>
        <p:spPr>
          <a:xfrm>
            <a:off x="4361466" y="147793"/>
            <a:ext cx="1712525" cy="1256125"/>
          </a:xfrm>
          <a:prstGeom prst="rect">
            <a:avLst/>
          </a:prstGeom>
        </p:spPr>
      </p:pic>
      <p:pic>
        <p:nvPicPr>
          <p:cNvPr id="22" name="Billede 21" descr="Et billede, der indeholder tekst, Solenergi, solenergi, Solcellepanel&#10;&#10;Automatisk genereret beskrivelse">
            <a:extLst>
              <a:ext uri="{FF2B5EF4-FFF2-40B4-BE49-F238E27FC236}">
                <a16:creationId xmlns:a16="http://schemas.microsoft.com/office/drawing/2014/main" id="{D8887F88-F644-F4EA-32F9-DA8D799C63EB}"/>
              </a:ext>
            </a:extLst>
          </p:cNvPr>
          <p:cNvPicPr>
            <a:picLocks noChangeAspect="1"/>
          </p:cNvPicPr>
          <p:nvPr/>
        </p:nvPicPr>
        <p:blipFill>
          <a:blip r:embed="rId7"/>
          <a:stretch>
            <a:fillRect/>
          </a:stretch>
        </p:blipFill>
        <p:spPr>
          <a:xfrm>
            <a:off x="3473383" y="2577239"/>
            <a:ext cx="1622265" cy="572700"/>
          </a:xfrm>
          <a:prstGeom prst="rect">
            <a:avLst/>
          </a:prstGeom>
        </p:spPr>
      </p:pic>
      <p:pic>
        <p:nvPicPr>
          <p:cNvPr id="24" name="Billede 23" descr="Et billede, der indeholder vindmølle, udendørs, sky, vand&#10;&#10;Automatisk genereret beskrivelse">
            <a:extLst>
              <a:ext uri="{FF2B5EF4-FFF2-40B4-BE49-F238E27FC236}">
                <a16:creationId xmlns:a16="http://schemas.microsoft.com/office/drawing/2014/main" id="{D0FBADB2-21D4-F0DF-0016-224F72F0ABE7}"/>
              </a:ext>
            </a:extLst>
          </p:cNvPr>
          <p:cNvPicPr>
            <a:picLocks noChangeAspect="1"/>
          </p:cNvPicPr>
          <p:nvPr/>
        </p:nvPicPr>
        <p:blipFill>
          <a:blip r:embed="rId8"/>
          <a:stretch>
            <a:fillRect/>
          </a:stretch>
        </p:blipFill>
        <p:spPr>
          <a:xfrm>
            <a:off x="3428128" y="1321036"/>
            <a:ext cx="1153026" cy="1073090"/>
          </a:xfrm>
          <a:prstGeom prst="rect">
            <a:avLst/>
          </a:prstGeom>
        </p:spPr>
      </p:pic>
      <p:pic>
        <p:nvPicPr>
          <p:cNvPr id="30" name="Billede 29" descr="Et billede, der indeholder tekst, Font/skrifttype, skærmbillede, vindmølle&#10;&#10;Automatisk genereret beskrivelse">
            <a:extLst>
              <a:ext uri="{FF2B5EF4-FFF2-40B4-BE49-F238E27FC236}">
                <a16:creationId xmlns:a16="http://schemas.microsoft.com/office/drawing/2014/main" id="{097B72D9-3715-4488-BBAC-B2D25659EF05}"/>
              </a:ext>
            </a:extLst>
          </p:cNvPr>
          <p:cNvPicPr>
            <a:picLocks noChangeAspect="1"/>
          </p:cNvPicPr>
          <p:nvPr/>
        </p:nvPicPr>
        <p:blipFill>
          <a:blip r:embed="rId9"/>
          <a:stretch>
            <a:fillRect/>
          </a:stretch>
        </p:blipFill>
        <p:spPr>
          <a:xfrm>
            <a:off x="7352406" y="182681"/>
            <a:ext cx="1697140" cy="969794"/>
          </a:xfrm>
          <a:prstGeom prst="rect">
            <a:avLst/>
          </a:prstGeom>
        </p:spPr>
      </p:pic>
      <p:pic>
        <p:nvPicPr>
          <p:cNvPr id="32" name="Billede 31">
            <a:extLst>
              <a:ext uri="{FF2B5EF4-FFF2-40B4-BE49-F238E27FC236}">
                <a16:creationId xmlns:a16="http://schemas.microsoft.com/office/drawing/2014/main" id="{94450DDF-BA93-887E-6E62-636AEC3AF8F3}"/>
              </a:ext>
            </a:extLst>
          </p:cNvPr>
          <p:cNvPicPr>
            <a:picLocks noChangeAspect="1"/>
          </p:cNvPicPr>
          <p:nvPr/>
        </p:nvPicPr>
        <p:blipFill>
          <a:blip r:embed="rId10"/>
          <a:stretch>
            <a:fillRect/>
          </a:stretch>
        </p:blipFill>
        <p:spPr>
          <a:xfrm>
            <a:off x="6315515" y="4213264"/>
            <a:ext cx="2707526" cy="329016"/>
          </a:xfrm>
          <a:prstGeom prst="rect">
            <a:avLst/>
          </a:prstGeom>
        </p:spPr>
      </p:pic>
      <p:pic>
        <p:nvPicPr>
          <p:cNvPr id="36" name="Billede 35" descr="Et billede, der indeholder tekst, tøj, menneske, smil&#10;&#10;Automatisk genereret beskrivelse">
            <a:extLst>
              <a:ext uri="{FF2B5EF4-FFF2-40B4-BE49-F238E27FC236}">
                <a16:creationId xmlns:a16="http://schemas.microsoft.com/office/drawing/2014/main" id="{F50A2393-ABDA-9735-5497-1C3BF424B5D7}"/>
              </a:ext>
            </a:extLst>
          </p:cNvPr>
          <p:cNvPicPr>
            <a:picLocks noChangeAspect="1"/>
          </p:cNvPicPr>
          <p:nvPr/>
        </p:nvPicPr>
        <p:blipFill>
          <a:blip r:embed="rId11"/>
          <a:stretch>
            <a:fillRect/>
          </a:stretch>
        </p:blipFill>
        <p:spPr>
          <a:xfrm>
            <a:off x="6346699" y="2983132"/>
            <a:ext cx="1224332" cy="1123451"/>
          </a:xfrm>
          <a:prstGeom prst="rect">
            <a:avLst/>
          </a:prstGeom>
        </p:spPr>
      </p:pic>
      <p:pic>
        <p:nvPicPr>
          <p:cNvPr id="38" name="Billede 37" descr="Et billede, der indeholder tøj, person, menneske, smil&#10;&#10;Automatisk genereret beskrivelse">
            <a:extLst>
              <a:ext uri="{FF2B5EF4-FFF2-40B4-BE49-F238E27FC236}">
                <a16:creationId xmlns:a16="http://schemas.microsoft.com/office/drawing/2014/main" id="{6627DAFA-E65E-129F-0940-2D5EBDE137A2}"/>
              </a:ext>
            </a:extLst>
          </p:cNvPr>
          <p:cNvPicPr>
            <a:picLocks noChangeAspect="1"/>
          </p:cNvPicPr>
          <p:nvPr/>
        </p:nvPicPr>
        <p:blipFill>
          <a:blip r:embed="rId12"/>
          <a:stretch>
            <a:fillRect/>
          </a:stretch>
        </p:blipFill>
        <p:spPr>
          <a:xfrm>
            <a:off x="2778185" y="3982154"/>
            <a:ext cx="1850498" cy="1073090"/>
          </a:xfrm>
          <a:prstGeom prst="rect">
            <a:avLst/>
          </a:prstGeom>
        </p:spPr>
      </p:pic>
      <p:pic>
        <p:nvPicPr>
          <p:cNvPr id="40" name="Billede 39" descr="Et billede, der indeholder bil, tekst, skærmbillede, slæde&#10;&#10;Automatisk genereret beskrivelse">
            <a:extLst>
              <a:ext uri="{FF2B5EF4-FFF2-40B4-BE49-F238E27FC236}">
                <a16:creationId xmlns:a16="http://schemas.microsoft.com/office/drawing/2014/main" id="{1D6600B1-705D-91E4-DE6C-2A6844C3538E}"/>
              </a:ext>
            </a:extLst>
          </p:cNvPr>
          <p:cNvPicPr>
            <a:picLocks noChangeAspect="1"/>
          </p:cNvPicPr>
          <p:nvPr/>
        </p:nvPicPr>
        <p:blipFill>
          <a:blip r:embed="rId13"/>
          <a:stretch>
            <a:fillRect/>
          </a:stretch>
        </p:blipFill>
        <p:spPr>
          <a:xfrm>
            <a:off x="4679922" y="1637537"/>
            <a:ext cx="1371105" cy="891026"/>
          </a:xfrm>
          <a:prstGeom prst="rect">
            <a:avLst/>
          </a:prstGeom>
        </p:spPr>
      </p:pic>
      <p:grpSp>
        <p:nvGrpSpPr>
          <p:cNvPr id="43" name="Gruppe 42">
            <a:extLst>
              <a:ext uri="{FF2B5EF4-FFF2-40B4-BE49-F238E27FC236}">
                <a16:creationId xmlns:a16="http://schemas.microsoft.com/office/drawing/2014/main" id="{98C413C3-4A20-CD85-015D-957627A2A896}"/>
              </a:ext>
            </a:extLst>
          </p:cNvPr>
          <p:cNvGrpSpPr/>
          <p:nvPr/>
        </p:nvGrpSpPr>
        <p:grpSpPr>
          <a:xfrm>
            <a:off x="6259368" y="1479983"/>
            <a:ext cx="1321553" cy="1391174"/>
            <a:chOff x="6181218" y="1542503"/>
            <a:chExt cx="1321553" cy="1391174"/>
          </a:xfrm>
        </p:grpSpPr>
        <p:pic>
          <p:nvPicPr>
            <p:cNvPr id="10" name="Billede 9" descr="Et billede, der indeholder solcelle, Solenergi, solenergi, Solcellepanel&#10;&#10;Automatisk genereret beskrivelse">
              <a:extLst>
                <a:ext uri="{FF2B5EF4-FFF2-40B4-BE49-F238E27FC236}">
                  <a16:creationId xmlns:a16="http://schemas.microsoft.com/office/drawing/2014/main" id="{1EFF08A9-55B7-446D-6A2C-D3B9C09DE805}"/>
                </a:ext>
              </a:extLst>
            </p:cNvPr>
            <p:cNvPicPr>
              <a:picLocks noChangeAspect="1"/>
            </p:cNvPicPr>
            <p:nvPr/>
          </p:nvPicPr>
          <p:blipFill>
            <a:blip r:embed="rId14"/>
            <a:stretch>
              <a:fillRect/>
            </a:stretch>
          </p:blipFill>
          <p:spPr>
            <a:xfrm>
              <a:off x="6182945" y="1854470"/>
              <a:ext cx="1282435" cy="1079207"/>
            </a:xfrm>
            <a:prstGeom prst="rect">
              <a:avLst/>
            </a:prstGeom>
          </p:spPr>
        </p:pic>
        <p:pic>
          <p:nvPicPr>
            <p:cNvPr id="20" name="Billede 19" descr="Et billede, der indeholder Font/skrifttype, Grafik, logo, grafisk design&#10;&#10;Automatisk genereret beskrivelse">
              <a:extLst>
                <a:ext uri="{FF2B5EF4-FFF2-40B4-BE49-F238E27FC236}">
                  <a16:creationId xmlns:a16="http://schemas.microsoft.com/office/drawing/2014/main" id="{B448710A-5BED-3C1C-440F-E10645604816}"/>
                </a:ext>
              </a:extLst>
            </p:cNvPr>
            <p:cNvPicPr>
              <a:picLocks noChangeAspect="1"/>
            </p:cNvPicPr>
            <p:nvPr/>
          </p:nvPicPr>
          <p:blipFill>
            <a:blip r:embed="rId15"/>
            <a:stretch>
              <a:fillRect/>
            </a:stretch>
          </p:blipFill>
          <p:spPr>
            <a:xfrm>
              <a:off x="6181218" y="1542503"/>
              <a:ext cx="867638" cy="369813"/>
            </a:xfrm>
            <a:prstGeom prst="rect">
              <a:avLst/>
            </a:prstGeom>
          </p:spPr>
        </p:pic>
        <p:pic>
          <p:nvPicPr>
            <p:cNvPr id="42" name="Grafik 41">
              <a:extLst>
                <a:ext uri="{FF2B5EF4-FFF2-40B4-BE49-F238E27FC236}">
                  <a16:creationId xmlns:a16="http://schemas.microsoft.com/office/drawing/2014/main" id="{1516DCE7-822E-9824-509E-0A2EA0F48FA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913699" y="1645310"/>
              <a:ext cx="589072" cy="270657"/>
            </a:xfrm>
            <a:prstGeom prst="rect">
              <a:avLst/>
            </a:prstGeom>
          </p:spPr>
        </p:pic>
      </p:grpSp>
      <p:grpSp>
        <p:nvGrpSpPr>
          <p:cNvPr id="45" name="Gruppe 44">
            <a:extLst>
              <a:ext uri="{FF2B5EF4-FFF2-40B4-BE49-F238E27FC236}">
                <a16:creationId xmlns:a16="http://schemas.microsoft.com/office/drawing/2014/main" id="{1BDD5552-5D6C-5C28-8F07-83C6A54F674D}"/>
              </a:ext>
            </a:extLst>
          </p:cNvPr>
          <p:cNvGrpSpPr/>
          <p:nvPr/>
        </p:nvGrpSpPr>
        <p:grpSpPr>
          <a:xfrm>
            <a:off x="6196176" y="143388"/>
            <a:ext cx="941407" cy="1255209"/>
            <a:chOff x="6196176" y="143388"/>
            <a:chExt cx="941407" cy="1255209"/>
          </a:xfrm>
        </p:grpSpPr>
        <p:pic>
          <p:nvPicPr>
            <p:cNvPr id="26" name="Billede 25" descr="Et billede, der indeholder tekst, udendørs, træ, hjul&#10;&#10;Automatisk genereret beskrivelse">
              <a:extLst>
                <a:ext uri="{FF2B5EF4-FFF2-40B4-BE49-F238E27FC236}">
                  <a16:creationId xmlns:a16="http://schemas.microsoft.com/office/drawing/2014/main" id="{731E8E53-255C-A310-5706-1E9BF9EEB1E9}"/>
                </a:ext>
              </a:extLst>
            </p:cNvPr>
            <p:cNvPicPr>
              <a:picLocks noChangeAspect="1"/>
            </p:cNvPicPr>
            <p:nvPr/>
          </p:nvPicPr>
          <p:blipFill>
            <a:blip r:embed="rId18"/>
            <a:stretch>
              <a:fillRect/>
            </a:stretch>
          </p:blipFill>
          <p:spPr>
            <a:xfrm>
              <a:off x="6196176" y="143388"/>
              <a:ext cx="941407" cy="1255209"/>
            </a:xfrm>
            <a:prstGeom prst="rect">
              <a:avLst/>
            </a:prstGeom>
          </p:spPr>
        </p:pic>
        <p:sp>
          <p:nvSpPr>
            <p:cNvPr id="44" name="Rektangel: afrundede hjørner 43">
              <a:extLst>
                <a:ext uri="{FF2B5EF4-FFF2-40B4-BE49-F238E27FC236}">
                  <a16:creationId xmlns:a16="http://schemas.microsoft.com/office/drawing/2014/main" id="{313EC969-C923-3413-F815-B9DB71A4316A}"/>
                </a:ext>
              </a:extLst>
            </p:cNvPr>
            <p:cNvSpPr/>
            <p:nvPr/>
          </p:nvSpPr>
          <p:spPr>
            <a:xfrm>
              <a:off x="6196176" y="976921"/>
              <a:ext cx="938984" cy="350038"/>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50" dirty="0"/>
                <a:t>Lejre Lokalvarme</a:t>
              </a:r>
            </a:p>
          </p:txBody>
        </p:sp>
      </p:grpSp>
      <p:sp>
        <p:nvSpPr>
          <p:cNvPr id="9" name="Rektangel: afrundede hjørner 8">
            <a:hlinkClick r:id="rId19" action="ppaction://hlinksldjump"/>
            <a:extLst>
              <a:ext uri="{FF2B5EF4-FFF2-40B4-BE49-F238E27FC236}">
                <a16:creationId xmlns:a16="http://schemas.microsoft.com/office/drawing/2014/main" id="{830224D4-7DA4-2B08-9AFB-7E293C31A714}"/>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spTree>
    <p:extLst>
      <p:ext uri="{BB962C8B-B14F-4D97-AF65-F5344CB8AC3E}">
        <p14:creationId xmlns:p14="http://schemas.microsoft.com/office/powerpoint/2010/main" val="2136156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E9D6E-5D84-EF14-BE2F-3860C796D037}"/>
              </a:ext>
            </a:extLst>
          </p:cNvPr>
          <p:cNvSpPr>
            <a:spLocks noGrp="1"/>
          </p:cNvSpPr>
          <p:nvPr>
            <p:ph type="title"/>
          </p:nvPr>
        </p:nvSpPr>
        <p:spPr>
          <a:xfrm>
            <a:off x="311700" y="445025"/>
            <a:ext cx="8520600" cy="572700"/>
          </a:xfrm>
        </p:spPr>
        <p:txBody>
          <a:bodyPr/>
          <a:lstStyle/>
          <a:p>
            <a:r>
              <a:rPr lang="da-DK" dirty="0"/>
              <a:t>Udfordringer og løsninger</a:t>
            </a:r>
            <a:br>
              <a:rPr lang="da-DK" dirty="0"/>
            </a:br>
            <a:endParaRPr lang="da-DK" dirty="0"/>
          </a:p>
        </p:txBody>
      </p:sp>
      <p:sp>
        <p:nvSpPr>
          <p:cNvPr id="23" name="Pladsholder til tekst 22">
            <a:extLst>
              <a:ext uri="{FF2B5EF4-FFF2-40B4-BE49-F238E27FC236}">
                <a16:creationId xmlns:a16="http://schemas.microsoft.com/office/drawing/2014/main" id="{4CB257E4-2A4B-58D5-3FC3-6A95613E62D6}"/>
              </a:ext>
            </a:extLst>
          </p:cNvPr>
          <p:cNvSpPr>
            <a:spLocks noGrp="1"/>
          </p:cNvSpPr>
          <p:nvPr>
            <p:ph type="body" idx="1"/>
          </p:nvPr>
        </p:nvSpPr>
        <p:spPr>
          <a:xfrm>
            <a:off x="311150" y="1123727"/>
            <a:ext cx="8521700" cy="3416300"/>
          </a:xfrm>
        </p:spPr>
        <p:txBody>
          <a:bodyPr/>
          <a:lstStyle/>
          <a:p>
            <a:r>
              <a:rPr lang="da-DK" dirty="0"/>
              <a:t>Samarbejde med lokale borgerorganiseringer</a:t>
            </a:r>
          </a:p>
          <a:p>
            <a:r>
              <a:rPr lang="da-DK" dirty="0"/>
              <a:t>Varmeforsyning som indgang til at diskutere VE</a:t>
            </a:r>
          </a:p>
          <a:p>
            <a:r>
              <a:rPr lang="da-DK" dirty="0"/>
              <a:t>Lokalt ejerskab af VE-anlæg</a:t>
            </a:r>
          </a:p>
          <a:p>
            <a:r>
              <a:rPr lang="da-DK" dirty="0"/>
              <a:t>Ejerskabsformer</a:t>
            </a:r>
          </a:p>
          <a:p>
            <a:r>
              <a:rPr lang="da-DK" dirty="0"/>
              <a:t>Deling af strøm i Energifællesskaber</a:t>
            </a:r>
          </a:p>
          <a:p>
            <a:r>
              <a:rPr lang="da-DK" dirty="0"/>
              <a:t>Lovgivningsmæssige benspænd</a:t>
            </a:r>
          </a:p>
          <a:p>
            <a:r>
              <a:rPr lang="da-DK" dirty="0"/>
              <a:t>Tekniske udfordringer</a:t>
            </a:r>
          </a:p>
          <a:p>
            <a:r>
              <a:rPr lang="da-DK" dirty="0"/>
              <a:t>Formidling til borgerne</a:t>
            </a:r>
          </a:p>
          <a:p>
            <a:r>
              <a:rPr lang="da-DK" dirty="0"/>
              <a:t>Samarbejde med forvaltningen og politikere</a:t>
            </a:r>
          </a:p>
          <a:p>
            <a:endParaRPr lang="da-DK" dirty="0"/>
          </a:p>
        </p:txBody>
      </p:sp>
      <p:pic>
        <p:nvPicPr>
          <p:cNvPr id="9" name="Billede 8" descr="Et billede, der indeholder tøj, person, menneske, Ansigt&#10;&#10;Automatisk genereret beskrivelse">
            <a:extLst>
              <a:ext uri="{FF2B5EF4-FFF2-40B4-BE49-F238E27FC236}">
                <a16:creationId xmlns:a16="http://schemas.microsoft.com/office/drawing/2014/main" id="{68833CFC-093A-9AFC-8505-F765F8A93991}"/>
              </a:ext>
            </a:extLst>
          </p:cNvPr>
          <p:cNvPicPr>
            <a:picLocks noChangeAspect="1"/>
          </p:cNvPicPr>
          <p:nvPr/>
        </p:nvPicPr>
        <p:blipFill>
          <a:blip r:embed="rId3"/>
          <a:stretch>
            <a:fillRect/>
          </a:stretch>
        </p:blipFill>
        <p:spPr>
          <a:xfrm>
            <a:off x="6699956" y="866147"/>
            <a:ext cx="1462089" cy="822425"/>
          </a:xfrm>
          <a:prstGeom prst="rect">
            <a:avLst/>
          </a:prstGeom>
        </p:spPr>
      </p:pic>
      <p:pic>
        <p:nvPicPr>
          <p:cNvPr id="11" name="Billede 10" descr="Et billede, der indeholder tøj, person, menneske, fodtøj&#10;&#10;Automatisk genereret beskrivelse">
            <a:extLst>
              <a:ext uri="{FF2B5EF4-FFF2-40B4-BE49-F238E27FC236}">
                <a16:creationId xmlns:a16="http://schemas.microsoft.com/office/drawing/2014/main" id="{9BA97927-4AA7-65AE-B0CE-A177EC839B1D}"/>
              </a:ext>
            </a:extLst>
          </p:cNvPr>
          <p:cNvPicPr>
            <a:picLocks noChangeAspect="1"/>
          </p:cNvPicPr>
          <p:nvPr/>
        </p:nvPicPr>
        <p:blipFill>
          <a:blip r:embed="rId4"/>
          <a:stretch>
            <a:fillRect/>
          </a:stretch>
        </p:blipFill>
        <p:spPr>
          <a:xfrm>
            <a:off x="5310093" y="306294"/>
            <a:ext cx="1580498" cy="889030"/>
          </a:xfrm>
          <a:prstGeom prst="rect">
            <a:avLst/>
          </a:prstGeom>
        </p:spPr>
      </p:pic>
      <p:pic>
        <p:nvPicPr>
          <p:cNvPr id="15" name="Billede 14" descr="Et billede, der indeholder tøj, menneske, person, indendørs&#10;&#10;Automatisk genereret beskrivelse">
            <a:extLst>
              <a:ext uri="{FF2B5EF4-FFF2-40B4-BE49-F238E27FC236}">
                <a16:creationId xmlns:a16="http://schemas.microsoft.com/office/drawing/2014/main" id="{E3C1A410-D42F-962B-6402-2B482F9541F9}"/>
              </a:ext>
            </a:extLst>
          </p:cNvPr>
          <p:cNvPicPr>
            <a:picLocks noChangeAspect="1"/>
          </p:cNvPicPr>
          <p:nvPr/>
        </p:nvPicPr>
        <p:blipFill>
          <a:blip r:embed="rId5"/>
          <a:stretch>
            <a:fillRect/>
          </a:stretch>
        </p:blipFill>
        <p:spPr>
          <a:xfrm>
            <a:off x="7962953" y="259398"/>
            <a:ext cx="960000" cy="720000"/>
          </a:xfrm>
          <a:prstGeom prst="rect">
            <a:avLst/>
          </a:prstGeom>
        </p:spPr>
      </p:pic>
      <p:pic>
        <p:nvPicPr>
          <p:cNvPr id="27" name="Billede 26">
            <a:extLst>
              <a:ext uri="{FF2B5EF4-FFF2-40B4-BE49-F238E27FC236}">
                <a16:creationId xmlns:a16="http://schemas.microsoft.com/office/drawing/2014/main" id="{970FD95A-ED31-19CE-0D37-9326D24730EE}"/>
              </a:ext>
            </a:extLst>
          </p:cNvPr>
          <p:cNvPicPr>
            <a:picLocks noChangeAspect="1"/>
          </p:cNvPicPr>
          <p:nvPr/>
        </p:nvPicPr>
        <p:blipFill>
          <a:blip r:embed="rId6"/>
          <a:stretch>
            <a:fillRect/>
          </a:stretch>
        </p:blipFill>
        <p:spPr>
          <a:xfrm>
            <a:off x="5831765" y="1616976"/>
            <a:ext cx="2148192" cy="1250750"/>
          </a:xfrm>
          <a:prstGeom prst="rect">
            <a:avLst/>
          </a:prstGeom>
          <a:effectLst>
            <a:outerShdw blurRad="50800" dist="50800" dir="5400000" algn="ctr" rotWithShape="0">
              <a:srgbClr val="002060"/>
            </a:outerShdw>
          </a:effectLst>
        </p:spPr>
      </p:pic>
      <p:pic>
        <p:nvPicPr>
          <p:cNvPr id="29" name="Billede 28">
            <a:extLst>
              <a:ext uri="{FF2B5EF4-FFF2-40B4-BE49-F238E27FC236}">
                <a16:creationId xmlns:a16="http://schemas.microsoft.com/office/drawing/2014/main" id="{6A3DFE00-6280-8878-01E3-E3DACCB960D3}"/>
              </a:ext>
            </a:extLst>
          </p:cNvPr>
          <p:cNvPicPr>
            <a:picLocks noChangeAspect="1"/>
          </p:cNvPicPr>
          <p:nvPr/>
        </p:nvPicPr>
        <p:blipFill>
          <a:blip r:embed="rId7"/>
          <a:stretch>
            <a:fillRect/>
          </a:stretch>
        </p:blipFill>
        <p:spPr>
          <a:xfrm>
            <a:off x="5309951" y="2778760"/>
            <a:ext cx="1390006" cy="1920240"/>
          </a:xfrm>
          <a:prstGeom prst="rect">
            <a:avLst/>
          </a:prstGeom>
          <a:effectLst>
            <a:outerShdw blurRad="50800" dist="50800" dir="5400000" algn="ctr" rotWithShape="0">
              <a:srgbClr val="002060"/>
            </a:outerShdw>
          </a:effectLst>
        </p:spPr>
      </p:pic>
      <p:pic>
        <p:nvPicPr>
          <p:cNvPr id="31" name="Billede 30">
            <a:extLst>
              <a:ext uri="{FF2B5EF4-FFF2-40B4-BE49-F238E27FC236}">
                <a16:creationId xmlns:a16="http://schemas.microsoft.com/office/drawing/2014/main" id="{94F3D3F3-FEBB-7CB7-A1E6-8368D6B801D2}"/>
              </a:ext>
            </a:extLst>
          </p:cNvPr>
          <p:cNvPicPr>
            <a:picLocks noChangeAspect="1"/>
          </p:cNvPicPr>
          <p:nvPr/>
        </p:nvPicPr>
        <p:blipFill>
          <a:blip r:embed="rId8"/>
          <a:stretch>
            <a:fillRect/>
          </a:stretch>
        </p:blipFill>
        <p:spPr>
          <a:xfrm>
            <a:off x="5841362" y="2976639"/>
            <a:ext cx="1390007" cy="1789902"/>
          </a:xfrm>
          <a:prstGeom prst="rect">
            <a:avLst/>
          </a:prstGeom>
          <a:effectLst>
            <a:outerShdw blurRad="50800" dist="50800" dir="5400000" algn="ctr" rotWithShape="0">
              <a:srgbClr val="0070C0"/>
            </a:outerShdw>
          </a:effectLst>
        </p:spPr>
      </p:pic>
      <p:pic>
        <p:nvPicPr>
          <p:cNvPr id="33" name="Billede 32">
            <a:extLst>
              <a:ext uri="{FF2B5EF4-FFF2-40B4-BE49-F238E27FC236}">
                <a16:creationId xmlns:a16="http://schemas.microsoft.com/office/drawing/2014/main" id="{81ED39A1-9AA3-5976-FAEF-5E492F15C3B7}"/>
              </a:ext>
            </a:extLst>
          </p:cNvPr>
          <p:cNvPicPr>
            <a:picLocks noChangeAspect="1"/>
          </p:cNvPicPr>
          <p:nvPr/>
        </p:nvPicPr>
        <p:blipFill>
          <a:blip r:embed="rId9"/>
          <a:stretch>
            <a:fillRect/>
          </a:stretch>
        </p:blipFill>
        <p:spPr>
          <a:xfrm>
            <a:off x="6372772" y="3066570"/>
            <a:ext cx="1390008" cy="1946565"/>
          </a:xfrm>
          <a:prstGeom prst="rect">
            <a:avLst/>
          </a:prstGeom>
          <a:effectLst>
            <a:outerShdw blurRad="50800" dist="50800" dir="5400000" algn="ctr" rotWithShape="0">
              <a:srgbClr val="002060"/>
            </a:outerShdw>
          </a:effectLst>
        </p:spPr>
      </p:pic>
      <p:pic>
        <p:nvPicPr>
          <p:cNvPr id="35" name="Billede 34">
            <a:extLst>
              <a:ext uri="{FF2B5EF4-FFF2-40B4-BE49-F238E27FC236}">
                <a16:creationId xmlns:a16="http://schemas.microsoft.com/office/drawing/2014/main" id="{F29C2FAA-04ED-23DB-55C7-155707332122}"/>
              </a:ext>
            </a:extLst>
          </p:cNvPr>
          <p:cNvPicPr>
            <a:picLocks noChangeAspect="1"/>
          </p:cNvPicPr>
          <p:nvPr/>
        </p:nvPicPr>
        <p:blipFill>
          <a:blip r:embed="rId10"/>
          <a:stretch>
            <a:fillRect/>
          </a:stretch>
        </p:blipFill>
        <p:spPr>
          <a:xfrm>
            <a:off x="6964794" y="3196923"/>
            <a:ext cx="1541104" cy="2160537"/>
          </a:xfrm>
          <a:prstGeom prst="rect">
            <a:avLst/>
          </a:prstGeom>
          <a:effectLst>
            <a:outerShdw blurRad="50800" dist="50800" dir="5400000" algn="ctr" rotWithShape="0">
              <a:srgbClr val="002060"/>
            </a:outerShdw>
          </a:effectLst>
        </p:spPr>
      </p:pic>
      <p:pic>
        <p:nvPicPr>
          <p:cNvPr id="37" name="Billede 36">
            <a:extLst>
              <a:ext uri="{FF2B5EF4-FFF2-40B4-BE49-F238E27FC236}">
                <a16:creationId xmlns:a16="http://schemas.microsoft.com/office/drawing/2014/main" id="{D32D9C37-EEA4-DD19-F796-0F7AEDD979CB}"/>
              </a:ext>
            </a:extLst>
          </p:cNvPr>
          <p:cNvPicPr>
            <a:picLocks noChangeAspect="1"/>
          </p:cNvPicPr>
          <p:nvPr/>
        </p:nvPicPr>
        <p:blipFill>
          <a:blip r:embed="rId11"/>
          <a:stretch>
            <a:fillRect/>
          </a:stretch>
        </p:blipFill>
        <p:spPr>
          <a:xfrm>
            <a:off x="7589872" y="3357657"/>
            <a:ext cx="1706161" cy="2364740"/>
          </a:xfrm>
          <a:prstGeom prst="rect">
            <a:avLst/>
          </a:prstGeom>
          <a:effectLst>
            <a:outerShdw blurRad="50800" dist="50800" dir="5400000" algn="ctr" rotWithShape="0">
              <a:srgbClr val="002060"/>
            </a:outerShdw>
          </a:effectLst>
        </p:spPr>
      </p:pic>
      <p:sp>
        <p:nvSpPr>
          <p:cNvPr id="3" name="Rektangel: afrundede hjørner 2">
            <a:hlinkClick r:id="rId12" action="ppaction://hlinksldjump"/>
            <a:extLst>
              <a:ext uri="{FF2B5EF4-FFF2-40B4-BE49-F238E27FC236}">
                <a16:creationId xmlns:a16="http://schemas.microsoft.com/office/drawing/2014/main" id="{4792974B-F4B3-3CA8-2E06-A0190F0FED3C}"/>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spTree>
    <p:extLst>
      <p:ext uri="{BB962C8B-B14F-4D97-AF65-F5344CB8AC3E}">
        <p14:creationId xmlns:p14="http://schemas.microsoft.com/office/powerpoint/2010/main" val="1394365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5D6510-576C-335F-83F0-357C09E69185}"/>
              </a:ext>
            </a:extLst>
          </p:cNvPr>
          <p:cNvSpPr>
            <a:spLocks noGrp="1"/>
          </p:cNvSpPr>
          <p:nvPr>
            <p:ph type="title"/>
          </p:nvPr>
        </p:nvSpPr>
        <p:spPr/>
        <p:txBody>
          <a:bodyPr/>
          <a:lstStyle/>
          <a:p>
            <a:r>
              <a:rPr lang="da-DK" sz="2400" dirty="0"/>
              <a:t>Borgermøder om behov og udvikling af modeller for VE</a:t>
            </a:r>
            <a:br>
              <a:rPr lang="da-DK" sz="2400" dirty="0"/>
            </a:br>
            <a:endParaRPr lang="da-DK" sz="2400" dirty="0"/>
          </a:p>
        </p:txBody>
      </p:sp>
      <p:sp>
        <p:nvSpPr>
          <p:cNvPr id="3" name="Pladsholder til tekst 2">
            <a:extLst>
              <a:ext uri="{FF2B5EF4-FFF2-40B4-BE49-F238E27FC236}">
                <a16:creationId xmlns:a16="http://schemas.microsoft.com/office/drawing/2014/main" id="{6C9F3E6E-E9CE-45E9-250B-FE3ABFEC7D3C}"/>
              </a:ext>
            </a:extLst>
          </p:cNvPr>
          <p:cNvSpPr>
            <a:spLocks noGrp="1"/>
          </p:cNvSpPr>
          <p:nvPr>
            <p:ph type="body" idx="1"/>
          </p:nvPr>
        </p:nvSpPr>
        <p:spPr>
          <a:xfrm>
            <a:off x="311700" y="959435"/>
            <a:ext cx="4732653" cy="3416400"/>
          </a:xfrm>
        </p:spPr>
        <p:txBody>
          <a:bodyPr/>
          <a:lstStyle/>
          <a:p>
            <a:r>
              <a:rPr lang="da-DK" sz="1000" dirty="0"/>
              <a:t>Varmeforsyning</a:t>
            </a:r>
          </a:p>
          <a:p>
            <a:pPr lvl="1"/>
            <a:r>
              <a:rPr lang="da-DK" sz="1000" dirty="0"/>
              <a:t>Ågerup og Omegns Landsbyråd</a:t>
            </a:r>
          </a:p>
          <a:p>
            <a:pPr lvl="1"/>
            <a:r>
              <a:rPr lang="da-DK" sz="1000" dirty="0"/>
              <a:t>Gundsømagle Landsbyråd</a:t>
            </a:r>
          </a:p>
          <a:p>
            <a:pPr lvl="1"/>
            <a:r>
              <a:rPr lang="da-DK" sz="1000" dirty="0"/>
              <a:t>Veddelev</a:t>
            </a:r>
          </a:p>
          <a:p>
            <a:pPr lvl="1"/>
            <a:r>
              <a:rPr lang="da-DK" sz="1000" dirty="0"/>
              <a:t>Lille Valby</a:t>
            </a:r>
          </a:p>
          <a:p>
            <a:pPr lvl="1"/>
            <a:r>
              <a:rPr lang="da-DK" sz="1000" dirty="0"/>
              <a:t>Gundsølille</a:t>
            </a:r>
          </a:p>
          <a:p>
            <a:r>
              <a:rPr lang="da-DK" sz="1000" dirty="0"/>
              <a:t>Integration af VE-strøm til forsyning af fælles varmepumpe</a:t>
            </a:r>
          </a:p>
          <a:p>
            <a:pPr lvl="1"/>
            <a:r>
              <a:rPr lang="da-DK" sz="1000" dirty="0"/>
              <a:t>Gadstrup/Snoldelev varmegruppe + møder med Microsoft om overskudsvarme</a:t>
            </a:r>
          </a:p>
          <a:p>
            <a:pPr lvl="1"/>
            <a:r>
              <a:rPr lang="da-DK" sz="1000" dirty="0"/>
              <a:t>Herringløse Landsbyråd</a:t>
            </a:r>
          </a:p>
          <a:p>
            <a:pPr lvl="1"/>
            <a:r>
              <a:rPr lang="da-DK" sz="1000" dirty="0"/>
              <a:t>Vor Frue Lokalråd</a:t>
            </a:r>
          </a:p>
          <a:p>
            <a:pPr lvl="1"/>
            <a:r>
              <a:rPr lang="da-DK" sz="1000" dirty="0"/>
              <a:t>På vej</a:t>
            </a:r>
          </a:p>
          <a:p>
            <a:pPr lvl="2">
              <a:spcBef>
                <a:spcPts val="0"/>
              </a:spcBef>
              <a:buFont typeface="Courier New" panose="02070309020205020404" pitchFamily="49" charset="0"/>
              <a:buChar char="o"/>
            </a:pPr>
            <a:r>
              <a:rPr lang="da-DK" sz="1000" dirty="0"/>
              <a:t>Viby varmegruppe</a:t>
            </a:r>
          </a:p>
          <a:p>
            <a:pPr lvl="2">
              <a:spcBef>
                <a:spcPts val="0"/>
              </a:spcBef>
              <a:buFont typeface="Courier New" panose="02070309020205020404" pitchFamily="49" charset="0"/>
              <a:buChar char="o"/>
            </a:pPr>
            <a:r>
              <a:rPr lang="da-DK" sz="1000" dirty="0"/>
              <a:t>Borgergrupper i Svendborg og Næstved (inkl. overskudsvarme)</a:t>
            </a:r>
          </a:p>
          <a:p>
            <a:r>
              <a:rPr lang="da-DK" sz="1000" dirty="0"/>
              <a:t>Vind</a:t>
            </a:r>
          </a:p>
          <a:p>
            <a:pPr lvl="1"/>
            <a:r>
              <a:rPr lang="da-DK" sz="1000" dirty="0"/>
              <a:t>Vindinge Lokalråd</a:t>
            </a:r>
          </a:p>
          <a:p>
            <a:pPr lvl="1"/>
            <a:r>
              <a:rPr lang="da-DK" sz="1000" dirty="0"/>
              <a:t>VIROS-gruppe + møder med MAN Energy Solutions</a:t>
            </a:r>
          </a:p>
          <a:p>
            <a:r>
              <a:rPr lang="da-DK" sz="1000" dirty="0"/>
              <a:t>Sol</a:t>
            </a:r>
          </a:p>
          <a:p>
            <a:pPr lvl="1"/>
            <a:r>
              <a:rPr lang="da-DK" sz="1000" dirty="0"/>
              <a:t>4 Andelsboligforeninger</a:t>
            </a:r>
          </a:p>
          <a:p>
            <a:pPr lvl="1"/>
            <a:r>
              <a:rPr lang="da-DK" sz="1000" dirty="0"/>
              <a:t>Roskilde Solenergi, Sol</a:t>
            </a:r>
          </a:p>
          <a:p>
            <a:r>
              <a:rPr lang="da-DK" sz="1000" dirty="0"/>
              <a:t>Energifællesskaber - temamøde</a:t>
            </a:r>
          </a:p>
          <a:p>
            <a:r>
              <a:rPr lang="da-DK" sz="1000" dirty="0"/>
              <a:t>Borgerinddragelse - temamøde</a:t>
            </a:r>
          </a:p>
          <a:p>
            <a:endParaRPr lang="da-DK" sz="1000" dirty="0"/>
          </a:p>
        </p:txBody>
      </p:sp>
      <p:pic>
        <p:nvPicPr>
          <p:cNvPr id="4" name="Billede 3">
            <a:extLst>
              <a:ext uri="{FF2B5EF4-FFF2-40B4-BE49-F238E27FC236}">
                <a16:creationId xmlns:a16="http://schemas.microsoft.com/office/drawing/2014/main" id="{30108F30-0C9E-A6AE-FD7A-ADB3F64AD6FC}"/>
              </a:ext>
            </a:extLst>
          </p:cNvPr>
          <p:cNvPicPr>
            <a:picLocks noChangeAspect="1"/>
          </p:cNvPicPr>
          <p:nvPr/>
        </p:nvPicPr>
        <p:blipFill rotWithShape="1">
          <a:blip r:embed="rId3"/>
          <a:srcRect l="22726" t="2150" r="25935" b="34150"/>
          <a:stretch/>
        </p:blipFill>
        <p:spPr>
          <a:xfrm>
            <a:off x="5870962" y="1017725"/>
            <a:ext cx="1648542" cy="1440000"/>
          </a:xfrm>
          <a:prstGeom prst="rect">
            <a:avLst/>
          </a:prstGeom>
          <a:effectLst>
            <a:outerShdw blurRad="50800" dist="50800" dir="5400000" algn="ctr" rotWithShape="0">
              <a:srgbClr val="002060"/>
            </a:outerShdw>
          </a:effectLst>
        </p:spPr>
      </p:pic>
      <p:pic>
        <p:nvPicPr>
          <p:cNvPr id="5" name="Billede 4">
            <a:extLst>
              <a:ext uri="{FF2B5EF4-FFF2-40B4-BE49-F238E27FC236}">
                <a16:creationId xmlns:a16="http://schemas.microsoft.com/office/drawing/2014/main" id="{0CBBB3F5-E787-8131-220D-5D5EB5D90C2B}"/>
              </a:ext>
            </a:extLst>
          </p:cNvPr>
          <p:cNvPicPr>
            <a:picLocks noChangeAspect="1"/>
          </p:cNvPicPr>
          <p:nvPr/>
        </p:nvPicPr>
        <p:blipFill>
          <a:blip r:embed="rId4"/>
          <a:stretch>
            <a:fillRect/>
          </a:stretch>
        </p:blipFill>
        <p:spPr>
          <a:xfrm>
            <a:off x="6876837" y="2073300"/>
            <a:ext cx="1469276" cy="1440000"/>
          </a:xfrm>
          <a:prstGeom prst="rect">
            <a:avLst/>
          </a:prstGeom>
          <a:effectLst>
            <a:outerShdw blurRad="50800" dist="50800" dir="5400000" algn="ctr" rotWithShape="0">
              <a:srgbClr val="002060"/>
            </a:outerShdw>
          </a:effectLst>
        </p:spPr>
      </p:pic>
      <p:pic>
        <p:nvPicPr>
          <p:cNvPr id="6" name="Billede 5">
            <a:extLst>
              <a:ext uri="{FF2B5EF4-FFF2-40B4-BE49-F238E27FC236}">
                <a16:creationId xmlns:a16="http://schemas.microsoft.com/office/drawing/2014/main" id="{5174A9C6-46EF-97EF-D1F7-36ACFD8B2DA6}"/>
              </a:ext>
            </a:extLst>
          </p:cNvPr>
          <p:cNvPicPr>
            <a:picLocks noChangeAspect="1"/>
          </p:cNvPicPr>
          <p:nvPr/>
        </p:nvPicPr>
        <p:blipFill>
          <a:blip r:embed="rId5"/>
          <a:stretch>
            <a:fillRect/>
          </a:stretch>
        </p:blipFill>
        <p:spPr>
          <a:xfrm>
            <a:off x="4912653" y="3513300"/>
            <a:ext cx="3086038" cy="1407854"/>
          </a:xfrm>
          <a:prstGeom prst="rect">
            <a:avLst/>
          </a:prstGeom>
          <a:effectLst>
            <a:outerShdw blurRad="50800" dist="50800" dir="5400000" algn="ctr" rotWithShape="0">
              <a:srgbClr val="002060"/>
            </a:outerShdw>
          </a:effectLst>
        </p:spPr>
      </p:pic>
      <p:sp>
        <p:nvSpPr>
          <p:cNvPr id="8" name="Rektangel: afrundede hjørner 7">
            <a:hlinkClick r:id="rId6" action="ppaction://hlinksldjump"/>
            <a:extLst>
              <a:ext uri="{FF2B5EF4-FFF2-40B4-BE49-F238E27FC236}">
                <a16:creationId xmlns:a16="http://schemas.microsoft.com/office/drawing/2014/main" id="{3E9398FD-1D40-DBDE-8DCD-43227FE94C30}"/>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spTree>
    <p:extLst>
      <p:ext uri="{BB962C8B-B14F-4D97-AF65-F5344CB8AC3E}">
        <p14:creationId xmlns:p14="http://schemas.microsoft.com/office/powerpoint/2010/main" val="1680851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203CE-DC25-DB02-0493-30774AA7F885}"/>
              </a:ext>
            </a:extLst>
          </p:cNvPr>
          <p:cNvSpPr>
            <a:spLocks noGrp="1"/>
          </p:cNvSpPr>
          <p:nvPr>
            <p:ph type="title"/>
          </p:nvPr>
        </p:nvSpPr>
        <p:spPr/>
        <p:txBody>
          <a:bodyPr/>
          <a:lstStyle/>
          <a:p>
            <a:r>
              <a:rPr lang="da-DK" dirty="0"/>
              <a:t>Formidling</a:t>
            </a:r>
            <a:br>
              <a:rPr lang="da-DK" dirty="0"/>
            </a:br>
            <a:endParaRPr lang="da-DK" dirty="0"/>
          </a:p>
        </p:txBody>
      </p:sp>
      <p:sp>
        <p:nvSpPr>
          <p:cNvPr id="3" name="Pladsholder til tekst 2">
            <a:extLst>
              <a:ext uri="{FF2B5EF4-FFF2-40B4-BE49-F238E27FC236}">
                <a16:creationId xmlns:a16="http://schemas.microsoft.com/office/drawing/2014/main" id="{1A03F4D8-287D-C675-D1A3-41B758E57E19}"/>
              </a:ext>
            </a:extLst>
          </p:cNvPr>
          <p:cNvSpPr>
            <a:spLocks noGrp="1"/>
          </p:cNvSpPr>
          <p:nvPr>
            <p:ph type="body" idx="1"/>
          </p:nvPr>
        </p:nvSpPr>
        <p:spPr/>
        <p:txBody>
          <a:bodyPr/>
          <a:lstStyle/>
          <a:p>
            <a:r>
              <a:rPr lang="da-DK" dirty="0"/>
              <a:t>Flyers til lokale grupper</a:t>
            </a:r>
          </a:p>
          <a:p>
            <a:r>
              <a:rPr lang="da-DK" dirty="0"/>
              <a:t>Temasider på go-roskilde.dk</a:t>
            </a:r>
          </a:p>
          <a:p>
            <a:r>
              <a:rPr lang="da-DK" dirty="0"/>
              <a:t>Borgermøder</a:t>
            </a:r>
          </a:p>
          <a:p>
            <a:r>
              <a:rPr lang="da-DK" dirty="0"/>
              <a:t>Møder med foreningsbestyrelser</a:t>
            </a:r>
          </a:p>
          <a:p>
            <a:r>
              <a:rPr lang="da-DK" dirty="0"/>
              <a:t>Artikler i Roskilde Avis</a:t>
            </a:r>
          </a:p>
          <a:p>
            <a:r>
              <a:rPr lang="da-DK" dirty="0"/>
              <a:t>Klimavalgmøder</a:t>
            </a:r>
          </a:p>
          <a:p>
            <a:r>
              <a:rPr lang="da-DK" dirty="0"/>
              <a:t>Temamøder</a:t>
            </a:r>
          </a:p>
          <a:p>
            <a:r>
              <a:rPr lang="da-DK" dirty="0"/>
              <a:t>SoMe-opslag</a:t>
            </a:r>
          </a:p>
          <a:p>
            <a:r>
              <a:rPr lang="da-DK" dirty="0"/>
              <a:t>Grønne Opdateringer</a:t>
            </a:r>
          </a:p>
          <a:p>
            <a:pPr marL="114300" indent="0">
              <a:buNone/>
            </a:pPr>
            <a:endParaRPr lang="da-DK" dirty="0"/>
          </a:p>
        </p:txBody>
      </p:sp>
      <p:pic>
        <p:nvPicPr>
          <p:cNvPr id="4" name="Billede 3">
            <a:extLst>
              <a:ext uri="{FF2B5EF4-FFF2-40B4-BE49-F238E27FC236}">
                <a16:creationId xmlns:a16="http://schemas.microsoft.com/office/drawing/2014/main" id="{10F578FB-B9EF-FB38-39B1-E835B60E292A}"/>
              </a:ext>
            </a:extLst>
          </p:cNvPr>
          <p:cNvPicPr>
            <a:picLocks noChangeAspect="1"/>
          </p:cNvPicPr>
          <p:nvPr/>
        </p:nvPicPr>
        <p:blipFill>
          <a:blip r:embed="rId3"/>
          <a:stretch>
            <a:fillRect/>
          </a:stretch>
        </p:blipFill>
        <p:spPr>
          <a:xfrm>
            <a:off x="4829659" y="100208"/>
            <a:ext cx="2084748" cy="2880000"/>
          </a:xfrm>
          <a:prstGeom prst="rect">
            <a:avLst/>
          </a:prstGeom>
          <a:effectLst>
            <a:outerShdw blurRad="50800" dist="50800" dir="5400000" algn="ctr" rotWithShape="0">
              <a:srgbClr val="002060"/>
            </a:outerShdw>
          </a:effectLst>
        </p:spPr>
      </p:pic>
      <p:pic>
        <p:nvPicPr>
          <p:cNvPr id="5" name="Billede 4">
            <a:extLst>
              <a:ext uri="{FF2B5EF4-FFF2-40B4-BE49-F238E27FC236}">
                <a16:creationId xmlns:a16="http://schemas.microsoft.com/office/drawing/2014/main" id="{57D6694C-8F65-2EB6-74B5-EEB77AA30AA7}"/>
              </a:ext>
            </a:extLst>
          </p:cNvPr>
          <p:cNvPicPr>
            <a:picLocks noChangeAspect="1"/>
          </p:cNvPicPr>
          <p:nvPr/>
        </p:nvPicPr>
        <p:blipFill>
          <a:blip r:embed="rId4"/>
          <a:stretch>
            <a:fillRect/>
          </a:stretch>
        </p:blipFill>
        <p:spPr>
          <a:xfrm>
            <a:off x="5361069" y="298087"/>
            <a:ext cx="2236558" cy="2880000"/>
          </a:xfrm>
          <a:prstGeom prst="rect">
            <a:avLst/>
          </a:prstGeom>
          <a:effectLst>
            <a:outerShdw blurRad="50800" dist="50800" dir="5400000" algn="ctr" rotWithShape="0">
              <a:srgbClr val="0070C0"/>
            </a:outerShdw>
          </a:effectLst>
        </p:spPr>
      </p:pic>
      <p:pic>
        <p:nvPicPr>
          <p:cNvPr id="6" name="Billede 5">
            <a:extLst>
              <a:ext uri="{FF2B5EF4-FFF2-40B4-BE49-F238E27FC236}">
                <a16:creationId xmlns:a16="http://schemas.microsoft.com/office/drawing/2014/main" id="{95D43232-A717-B196-247B-C088A0498554}"/>
              </a:ext>
            </a:extLst>
          </p:cNvPr>
          <p:cNvPicPr>
            <a:picLocks noChangeAspect="1"/>
          </p:cNvPicPr>
          <p:nvPr/>
        </p:nvPicPr>
        <p:blipFill>
          <a:blip r:embed="rId5"/>
          <a:stretch>
            <a:fillRect/>
          </a:stretch>
        </p:blipFill>
        <p:spPr>
          <a:xfrm>
            <a:off x="5892480" y="388017"/>
            <a:ext cx="2056558" cy="2880000"/>
          </a:xfrm>
          <a:prstGeom prst="rect">
            <a:avLst/>
          </a:prstGeom>
          <a:effectLst>
            <a:outerShdw blurRad="50800" dist="50800" dir="5400000" algn="ctr" rotWithShape="0">
              <a:srgbClr val="002060"/>
            </a:outerShdw>
          </a:effectLst>
        </p:spPr>
      </p:pic>
      <p:pic>
        <p:nvPicPr>
          <p:cNvPr id="8" name="Billede 7">
            <a:extLst>
              <a:ext uri="{FF2B5EF4-FFF2-40B4-BE49-F238E27FC236}">
                <a16:creationId xmlns:a16="http://schemas.microsoft.com/office/drawing/2014/main" id="{03CB75FC-8B3C-6969-B5B0-EE707130B94E}"/>
              </a:ext>
            </a:extLst>
          </p:cNvPr>
          <p:cNvPicPr>
            <a:picLocks noChangeAspect="1"/>
          </p:cNvPicPr>
          <p:nvPr/>
        </p:nvPicPr>
        <p:blipFill>
          <a:blip r:embed="rId6"/>
          <a:stretch>
            <a:fillRect/>
          </a:stretch>
        </p:blipFill>
        <p:spPr>
          <a:xfrm>
            <a:off x="6301860" y="795602"/>
            <a:ext cx="1981381" cy="2880000"/>
          </a:xfrm>
          <a:prstGeom prst="rect">
            <a:avLst/>
          </a:prstGeom>
          <a:effectLst>
            <a:outerShdw blurRad="50800" dist="38100" dir="2700000" algn="tl" rotWithShape="0">
              <a:srgbClr val="002060">
                <a:alpha val="40000"/>
              </a:srgbClr>
            </a:outerShdw>
          </a:effectLst>
        </p:spPr>
      </p:pic>
      <p:sp>
        <p:nvSpPr>
          <p:cNvPr id="7" name="Rektangel: afrundede hjørner 6">
            <a:hlinkClick r:id="rId7" action="ppaction://hlinksldjump"/>
            <a:extLst>
              <a:ext uri="{FF2B5EF4-FFF2-40B4-BE49-F238E27FC236}">
                <a16:creationId xmlns:a16="http://schemas.microsoft.com/office/drawing/2014/main" id="{7DAA5869-39E8-5826-6B56-78E19158A464}"/>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pic>
        <p:nvPicPr>
          <p:cNvPr id="11" name="Billede 10" descr="Et billede, der indeholder skærmbillede, tekst, person&#10;&#10;Automatisk genereret beskrivelse">
            <a:extLst>
              <a:ext uri="{FF2B5EF4-FFF2-40B4-BE49-F238E27FC236}">
                <a16:creationId xmlns:a16="http://schemas.microsoft.com/office/drawing/2014/main" id="{F51A61E5-4CA8-89BA-7DED-F1264D6BDCD7}"/>
              </a:ext>
            </a:extLst>
          </p:cNvPr>
          <p:cNvPicPr>
            <a:picLocks noChangeAspect="1"/>
          </p:cNvPicPr>
          <p:nvPr/>
        </p:nvPicPr>
        <p:blipFill>
          <a:blip r:embed="rId8"/>
          <a:stretch>
            <a:fillRect/>
          </a:stretch>
        </p:blipFill>
        <p:spPr>
          <a:xfrm>
            <a:off x="4273892" y="1158780"/>
            <a:ext cx="3055620" cy="2712720"/>
          </a:xfrm>
          <a:prstGeom prst="rect">
            <a:avLst/>
          </a:prstGeom>
        </p:spPr>
      </p:pic>
      <p:pic>
        <p:nvPicPr>
          <p:cNvPr id="24" name="Billede 23" descr="Et billede, der indeholder tekst, plakat, Font/skrifttype, skærmbillede&#10;&#10;Automatisk genereret beskrivelse">
            <a:extLst>
              <a:ext uri="{FF2B5EF4-FFF2-40B4-BE49-F238E27FC236}">
                <a16:creationId xmlns:a16="http://schemas.microsoft.com/office/drawing/2014/main" id="{15A22AA5-ADE0-C00D-FABB-5417803115CE}"/>
              </a:ext>
            </a:extLst>
          </p:cNvPr>
          <p:cNvPicPr>
            <a:picLocks noChangeAspect="1"/>
          </p:cNvPicPr>
          <p:nvPr/>
        </p:nvPicPr>
        <p:blipFill>
          <a:blip r:embed="rId9"/>
          <a:stretch>
            <a:fillRect/>
          </a:stretch>
        </p:blipFill>
        <p:spPr>
          <a:xfrm>
            <a:off x="4444521" y="1266330"/>
            <a:ext cx="2987040" cy="2910840"/>
          </a:xfrm>
          <a:prstGeom prst="rect">
            <a:avLst/>
          </a:prstGeom>
        </p:spPr>
      </p:pic>
      <p:pic>
        <p:nvPicPr>
          <p:cNvPr id="25" name="Billede 24" descr="Et billede, der indeholder tekst, skærmbillede, vindmølle&#10;&#10;Automatisk genereret beskrivelse">
            <a:extLst>
              <a:ext uri="{FF2B5EF4-FFF2-40B4-BE49-F238E27FC236}">
                <a16:creationId xmlns:a16="http://schemas.microsoft.com/office/drawing/2014/main" id="{3E9149AC-71A9-5333-C3CF-F1C6C17B7B67}"/>
              </a:ext>
            </a:extLst>
          </p:cNvPr>
          <p:cNvPicPr>
            <a:picLocks noChangeAspect="1"/>
          </p:cNvPicPr>
          <p:nvPr/>
        </p:nvPicPr>
        <p:blipFill>
          <a:blip r:embed="rId10"/>
          <a:stretch>
            <a:fillRect/>
          </a:stretch>
        </p:blipFill>
        <p:spPr>
          <a:xfrm>
            <a:off x="4564041" y="1385850"/>
            <a:ext cx="3048000" cy="2971800"/>
          </a:xfrm>
          <a:prstGeom prst="rect">
            <a:avLst/>
          </a:prstGeom>
        </p:spPr>
      </p:pic>
      <p:pic>
        <p:nvPicPr>
          <p:cNvPr id="26" name="Billede 25" descr="Et billede, der indeholder tekst, kort, skærmbillede, diagram&#10;&#10;Automatisk genereret beskrivelse">
            <a:extLst>
              <a:ext uri="{FF2B5EF4-FFF2-40B4-BE49-F238E27FC236}">
                <a16:creationId xmlns:a16="http://schemas.microsoft.com/office/drawing/2014/main" id="{868F9CF2-188C-92E5-7373-81A74C3C9A2B}"/>
              </a:ext>
            </a:extLst>
          </p:cNvPr>
          <p:cNvPicPr>
            <a:picLocks noChangeAspect="1"/>
          </p:cNvPicPr>
          <p:nvPr/>
        </p:nvPicPr>
        <p:blipFill>
          <a:blip r:embed="rId11"/>
          <a:stretch>
            <a:fillRect/>
          </a:stretch>
        </p:blipFill>
        <p:spPr>
          <a:xfrm>
            <a:off x="4671296" y="1507275"/>
            <a:ext cx="3063240" cy="2918460"/>
          </a:xfrm>
          <a:prstGeom prst="rect">
            <a:avLst/>
          </a:prstGeom>
        </p:spPr>
      </p:pic>
      <p:pic>
        <p:nvPicPr>
          <p:cNvPr id="27" name="Billede 26" descr="Et billede, der indeholder solcelle, Solenergi, solenergi, Solcellepanel&#10;&#10;Automatisk genereret beskrivelse">
            <a:extLst>
              <a:ext uri="{FF2B5EF4-FFF2-40B4-BE49-F238E27FC236}">
                <a16:creationId xmlns:a16="http://schemas.microsoft.com/office/drawing/2014/main" id="{1CFCF65E-E0B5-048E-3FA2-72802257D1E6}"/>
              </a:ext>
            </a:extLst>
          </p:cNvPr>
          <p:cNvPicPr>
            <a:picLocks noChangeAspect="1"/>
          </p:cNvPicPr>
          <p:nvPr/>
        </p:nvPicPr>
        <p:blipFill>
          <a:blip r:embed="rId12"/>
          <a:stretch>
            <a:fillRect/>
          </a:stretch>
        </p:blipFill>
        <p:spPr>
          <a:xfrm>
            <a:off x="4826829" y="1646885"/>
            <a:ext cx="3070860" cy="2644140"/>
          </a:xfrm>
          <a:prstGeom prst="rect">
            <a:avLst/>
          </a:prstGeom>
        </p:spPr>
      </p:pic>
      <p:pic>
        <p:nvPicPr>
          <p:cNvPr id="28" name="Billede 27" descr="Et billede, der indeholder tekst, skærmbillede, vindmølle, design&#10;&#10;Automatisk genereret beskrivelse">
            <a:extLst>
              <a:ext uri="{FF2B5EF4-FFF2-40B4-BE49-F238E27FC236}">
                <a16:creationId xmlns:a16="http://schemas.microsoft.com/office/drawing/2014/main" id="{AC4E2716-AE79-338A-D378-8B17E1B1008B}"/>
              </a:ext>
            </a:extLst>
          </p:cNvPr>
          <p:cNvPicPr>
            <a:picLocks noChangeAspect="1"/>
          </p:cNvPicPr>
          <p:nvPr/>
        </p:nvPicPr>
        <p:blipFill>
          <a:blip r:embed="rId13"/>
          <a:stretch>
            <a:fillRect/>
          </a:stretch>
        </p:blipFill>
        <p:spPr>
          <a:xfrm>
            <a:off x="4961445" y="1793865"/>
            <a:ext cx="3063240" cy="2628900"/>
          </a:xfrm>
          <a:prstGeom prst="rect">
            <a:avLst/>
          </a:prstGeom>
        </p:spPr>
      </p:pic>
      <p:pic>
        <p:nvPicPr>
          <p:cNvPr id="29" name="Billede 28" descr="Et billede, der indeholder græs, udendørs, vindmølle, sky&#10;&#10;Automatisk genereret beskrivelse">
            <a:extLst>
              <a:ext uri="{FF2B5EF4-FFF2-40B4-BE49-F238E27FC236}">
                <a16:creationId xmlns:a16="http://schemas.microsoft.com/office/drawing/2014/main" id="{8B834013-0321-2F22-75BB-8F5B3D0AB28C}"/>
              </a:ext>
            </a:extLst>
          </p:cNvPr>
          <p:cNvPicPr>
            <a:picLocks noChangeAspect="1"/>
          </p:cNvPicPr>
          <p:nvPr/>
        </p:nvPicPr>
        <p:blipFill>
          <a:blip r:embed="rId14"/>
          <a:stretch>
            <a:fillRect/>
          </a:stretch>
        </p:blipFill>
        <p:spPr>
          <a:xfrm>
            <a:off x="5118312" y="1893666"/>
            <a:ext cx="3025140" cy="2689860"/>
          </a:xfrm>
          <a:prstGeom prst="rect">
            <a:avLst/>
          </a:prstGeom>
        </p:spPr>
      </p:pic>
    </p:spTree>
    <p:extLst>
      <p:ext uri="{BB962C8B-B14F-4D97-AF65-F5344CB8AC3E}">
        <p14:creationId xmlns:p14="http://schemas.microsoft.com/office/powerpoint/2010/main" val="67827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ppt_x"/>
                                          </p:val>
                                        </p:tav>
                                        <p:tav tm="100000">
                                          <p:val>
                                            <p:strVal val="#ppt_x"/>
                                          </p:val>
                                        </p:tav>
                                      </p:tavLst>
                                    </p:anim>
                                    <p:anim calcmode="lin" valueType="num">
                                      <p:cBhvr additive="base">
                                        <p:cTn id="13" dur="2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2000" fill="hold"/>
                                        <p:tgtEl>
                                          <p:spTgt spid="25"/>
                                        </p:tgtEl>
                                        <p:attrNameLst>
                                          <p:attrName>ppt_x</p:attrName>
                                        </p:attrNameLst>
                                      </p:cBhvr>
                                      <p:tavLst>
                                        <p:tav tm="0">
                                          <p:val>
                                            <p:strVal val="#ppt_x"/>
                                          </p:val>
                                        </p:tav>
                                        <p:tav tm="100000">
                                          <p:val>
                                            <p:strVal val="#ppt_x"/>
                                          </p:val>
                                        </p:tav>
                                      </p:tavLst>
                                    </p:anim>
                                    <p:anim calcmode="lin" valueType="num">
                                      <p:cBhvr additive="base">
                                        <p:cTn id="18" dur="2000" fill="hold"/>
                                        <p:tgtEl>
                                          <p:spTgt spid="25"/>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0" fill="hold"/>
                                        <p:tgtEl>
                                          <p:spTgt spid="26"/>
                                        </p:tgtEl>
                                        <p:attrNameLst>
                                          <p:attrName>ppt_x</p:attrName>
                                        </p:attrNameLst>
                                      </p:cBhvr>
                                      <p:tavLst>
                                        <p:tav tm="0">
                                          <p:val>
                                            <p:strVal val="#ppt_x"/>
                                          </p:val>
                                        </p:tav>
                                        <p:tav tm="100000">
                                          <p:val>
                                            <p:strVal val="#ppt_x"/>
                                          </p:val>
                                        </p:tav>
                                      </p:tavLst>
                                    </p:anim>
                                    <p:anim calcmode="lin" valueType="num">
                                      <p:cBhvr additive="base">
                                        <p:cTn id="23" dur="2000" fill="hold"/>
                                        <p:tgtEl>
                                          <p:spTgt spid="26"/>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000" fill="hold"/>
                                        <p:tgtEl>
                                          <p:spTgt spid="27"/>
                                        </p:tgtEl>
                                        <p:attrNameLst>
                                          <p:attrName>ppt_x</p:attrName>
                                        </p:attrNameLst>
                                      </p:cBhvr>
                                      <p:tavLst>
                                        <p:tav tm="0">
                                          <p:val>
                                            <p:strVal val="#ppt_x"/>
                                          </p:val>
                                        </p:tav>
                                        <p:tav tm="100000">
                                          <p:val>
                                            <p:strVal val="#ppt_x"/>
                                          </p:val>
                                        </p:tav>
                                      </p:tavLst>
                                    </p:anim>
                                    <p:anim calcmode="lin" valueType="num">
                                      <p:cBhvr additive="base">
                                        <p:cTn id="28" dur="2000" fill="hold"/>
                                        <p:tgtEl>
                                          <p:spTgt spid="27"/>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2000" fill="hold"/>
                                        <p:tgtEl>
                                          <p:spTgt spid="28"/>
                                        </p:tgtEl>
                                        <p:attrNameLst>
                                          <p:attrName>ppt_x</p:attrName>
                                        </p:attrNameLst>
                                      </p:cBhvr>
                                      <p:tavLst>
                                        <p:tav tm="0">
                                          <p:val>
                                            <p:strVal val="#ppt_x"/>
                                          </p:val>
                                        </p:tav>
                                        <p:tav tm="100000">
                                          <p:val>
                                            <p:strVal val="#ppt_x"/>
                                          </p:val>
                                        </p:tav>
                                      </p:tavLst>
                                    </p:anim>
                                    <p:anim calcmode="lin" valueType="num">
                                      <p:cBhvr additive="base">
                                        <p:cTn id="33" dur="2000" fill="hold"/>
                                        <p:tgtEl>
                                          <p:spTgt spid="28"/>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2" presetClass="entr" presetSubtype="4"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2000" fill="hold"/>
                                        <p:tgtEl>
                                          <p:spTgt spid="29"/>
                                        </p:tgtEl>
                                        <p:attrNameLst>
                                          <p:attrName>ppt_x</p:attrName>
                                        </p:attrNameLst>
                                      </p:cBhvr>
                                      <p:tavLst>
                                        <p:tav tm="0">
                                          <p:val>
                                            <p:strVal val="#ppt_x"/>
                                          </p:val>
                                        </p:tav>
                                        <p:tav tm="100000">
                                          <p:val>
                                            <p:strVal val="#ppt_x"/>
                                          </p:val>
                                        </p:tav>
                                      </p:tavLst>
                                    </p:anim>
                                    <p:anim calcmode="lin" valueType="num">
                                      <p:cBhvr additive="base">
                                        <p:cTn id="38" dur="2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2DCED-BD43-0F92-65B6-7FDA47DF94FB}"/>
              </a:ext>
            </a:extLst>
          </p:cNvPr>
          <p:cNvSpPr>
            <a:spLocks noGrp="1"/>
          </p:cNvSpPr>
          <p:nvPr>
            <p:ph type="title"/>
          </p:nvPr>
        </p:nvSpPr>
        <p:spPr>
          <a:xfrm>
            <a:off x="311700" y="526305"/>
            <a:ext cx="8520600" cy="572700"/>
          </a:xfrm>
        </p:spPr>
        <p:txBody>
          <a:bodyPr/>
          <a:lstStyle/>
          <a:p>
            <a:r>
              <a:rPr lang="da-DK" dirty="0"/>
              <a:t>Læring</a:t>
            </a:r>
          </a:p>
        </p:txBody>
      </p:sp>
      <p:sp>
        <p:nvSpPr>
          <p:cNvPr id="3" name="Pladsholder til tekst 2">
            <a:extLst>
              <a:ext uri="{FF2B5EF4-FFF2-40B4-BE49-F238E27FC236}">
                <a16:creationId xmlns:a16="http://schemas.microsoft.com/office/drawing/2014/main" id="{1FDCFC8B-3938-140A-F3B9-213F8F36DADC}"/>
              </a:ext>
            </a:extLst>
          </p:cNvPr>
          <p:cNvSpPr>
            <a:spLocks noGrp="1"/>
          </p:cNvSpPr>
          <p:nvPr>
            <p:ph type="body" idx="1"/>
          </p:nvPr>
        </p:nvSpPr>
        <p:spPr/>
        <p:txBody>
          <a:bodyPr/>
          <a:lstStyle/>
          <a:p>
            <a:r>
              <a:rPr lang="da-DK" dirty="0"/>
              <a:t>Fik vi mere og hurtigere VE i Roskilde? Ikke endnu, men mange blev klogere</a:t>
            </a:r>
          </a:p>
          <a:p>
            <a:r>
              <a:rPr lang="da-DK" dirty="0"/>
              <a:t>Tag udgangspunkt i en problemstilling, der interesserer borgerne</a:t>
            </a:r>
          </a:p>
          <a:p>
            <a:r>
              <a:rPr lang="da-DK" dirty="0"/>
              <a:t>Brug VE til løft af lokalområder, så strøm bruges lokalt og provenu hjælper lokalområdet</a:t>
            </a:r>
          </a:p>
          <a:p>
            <a:r>
              <a:rPr lang="da-DK" dirty="0"/>
              <a:t>Find ildsjæle og gå med den energi, de repræsenterer</a:t>
            </a:r>
          </a:p>
          <a:p>
            <a:r>
              <a:rPr lang="da-DK" dirty="0"/>
              <a:t>Engager +65-årige med erfaring fra område eller med generalisterfaring og bekymring for klima og biodiversitet</a:t>
            </a:r>
          </a:p>
          <a:p>
            <a:r>
              <a:rPr lang="da-DK" dirty="0"/>
              <a:t>Unge i Roskilde er mest kampagneaktive og ikke stationære i Roskilde</a:t>
            </a:r>
          </a:p>
          <a:p>
            <a:r>
              <a:rPr lang="da-DK" dirty="0"/>
              <a:t>Samarbejde mellem de mange frivillige foreninger med grøn profil er ikke ligetil – mere optaget af egen </a:t>
            </a:r>
            <a:r>
              <a:rPr lang="da-DK" dirty="0" err="1"/>
              <a:t>raiason</a:t>
            </a:r>
            <a:r>
              <a:rPr lang="da-DK" dirty="0"/>
              <a:t> d’etre end fælles grøn omstilling</a:t>
            </a:r>
          </a:p>
          <a:p>
            <a:r>
              <a:rPr lang="da-DK" dirty="0"/>
              <a:t>Projektorganisering og ekstern finansiering i samarbejde mellem vidensinstitutioner, virksomheder, forvaltere og aktivister er vejen frem </a:t>
            </a:r>
          </a:p>
        </p:txBody>
      </p:sp>
      <p:sp>
        <p:nvSpPr>
          <p:cNvPr id="5" name="Rektangel: afrundede hjørner 4">
            <a:hlinkClick r:id="rId3" action="ppaction://hlinksldjump"/>
            <a:extLst>
              <a:ext uri="{FF2B5EF4-FFF2-40B4-BE49-F238E27FC236}">
                <a16:creationId xmlns:a16="http://schemas.microsoft.com/office/drawing/2014/main" id="{3B8D1642-70F3-B96D-9E3C-423DD865D341}"/>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spTree>
    <p:extLst>
      <p:ext uri="{BB962C8B-B14F-4D97-AF65-F5344CB8AC3E}">
        <p14:creationId xmlns:p14="http://schemas.microsoft.com/office/powerpoint/2010/main" val="963661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D2549-C668-5E34-EC1B-504A021890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DB432FC-85D6-E1FC-0B9D-B45CADAF5EA9}"/>
              </a:ext>
            </a:extLst>
          </p:cNvPr>
          <p:cNvSpPr>
            <a:spLocks noGrp="1"/>
          </p:cNvSpPr>
          <p:nvPr>
            <p:ph type="title"/>
          </p:nvPr>
        </p:nvSpPr>
        <p:spPr>
          <a:xfrm>
            <a:off x="311700" y="526305"/>
            <a:ext cx="8520600" cy="572700"/>
          </a:xfrm>
        </p:spPr>
        <p:txBody>
          <a:bodyPr/>
          <a:lstStyle/>
          <a:p>
            <a:r>
              <a:rPr lang="da-DK" dirty="0"/>
              <a:t>Next steps</a:t>
            </a:r>
          </a:p>
        </p:txBody>
      </p:sp>
      <p:sp>
        <p:nvSpPr>
          <p:cNvPr id="3" name="Pladsholder til tekst 2">
            <a:extLst>
              <a:ext uri="{FF2B5EF4-FFF2-40B4-BE49-F238E27FC236}">
                <a16:creationId xmlns:a16="http://schemas.microsoft.com/office/drawing/2014/main" id="{9C90D323-F817-176E-C5A5-9A43C981D9A6}"/>
              </a:ext>
            </a:extLst>
          </p:cNvPr>
          <p:cNvSpPr>
            <a:spLocks noGrp="1"/>
          </p:cNvSpPr>
          <p:nvPr>
            <p:ph type="body" idx="1"/>
          </p:nvPr>
        </p:nvSpPr>
        <p:spPr>
          <a:xfrm>
            <a:off x="311700" y="1152475"/>
            <a:ext cx="5956263" cy="3416400"/>
          </a:xfrm>
        </p:spPr>
        <p:txBody>
          <a:bodyPr/>
          <a:lstStyle/>
          <a:p>
            <a:r>
              <a:rPr lang="da-DK" sz="1600" dirty="0"/>
              <a:t>VE-gruppen har søgt Dr. Mary-centeret på Københavns Universitet om at indgå i workshops, som del af </a:t>
            </a:r>
            <a:r>
              <a:rPr lang="da-DK" sz="1600" dirty="0" err="1"/>
              <a:t>Impact</a:t>
            </a:r>
            <a:r>
              <a:rPr lang="da-DK" sz="1600" dirty="0"/>
              <a:t> Lab 2.0</a:t>
            </a:r>
          </a:p>
          <a:p>
            <a:r>
              <a:rPr lang="da-DK" sz="1600" dirty="0"/>
              <a:t>VE-gruppen er driver og tovholder på en ansøgning om klimaudviklingsspor i Klimaalliancen </a:t>
            </a:r>
          </a:p>
          <a:p>
            <a:r>
              <a:rPr lang="da-DK" sz="1600" dirty="0"/>
              <a:t>Vi er inviteret til at afholde Energimesse i Vor Frue</a:t>
            </a:r>
          </a:p>
          <a:p>
            <a:r>
              <a:rPr lang="da-DK" sz="1600" dirty="0"/>
              <a:t>Vi er inviteret til at fortælle Grundejerforeningen Terrasserne om etablering af solceller</a:t>
            </a:r>
          </a:p>
          <a:p>
            <a:r>
              <a:rPr lang="da-DK" sz="1600" dirty="0"/>
              <a:t>Arbejdet med etablering af energifællesskab, dels i en andelsboligforening, dels relateret til varmegruppe i Viby fortsætter</a:t>
            </a:r>
          </a:p>
          <a:p>
            <a:r>
              <a:rPr lang="da-DK" sz="1600" dirty="0"/>
              <a:t>Vi er tovholder på VIROS-gruppens undersøgelse af samarbejdsmuligheder om flere mølleprojekter</a:t>
            </a:r>
          </a:p>
          <a:p>
            <a:pPr lvl="1"/>
            <a:endParaRPr lang="da-DK" dirty="0"/>
          </a:p>
        </p:txBody>
      </p:sp>
      <p:sp>
        <p:nvSpPr>
          <p:cNvPr id="5" name="Rektangel: afrundede hjørner 4">
            <a:hlinkClick r:id="rId3" action="ppaction://hlinksldjump"/>
            <a:extLst>
              <a:ext uri="{FF2B5EF4-FFF2-40B4-BE49-F238E27FC236}">
                <a16:creationId xmlns:a16="http://schemas.microsoft.com/office/drawing/2014/main" id="{5EF30647-F5B9-CC75-E8AF-ECBA2FB5F301}"/>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pic>
        <p:nvPicPr>
          <p:cNvPr id="6" name="Billede 5">
            <a:extLst>
              <a:ext uri="{FF2B5EF4-FFF2-40B4-BE49-F238E27FC236}">
                <a16:creationId xmlns:a16="http://schemas.microsoft.com/office/drawing/2014/main" id="{7DB6021F-0E4F-8F7D-46EB-1F23766AAE4B}"/>
              </a:ext>
            </a:extLst>
          </p:cNvPr>
          <p:cNvPicPr>
            <a:picLocks noChangeAspect="1"/>
          </p:cNvPicPr>
          <p:nvPr/>
        </p:nvPicPr>
        <p:blipFill>
          <a:blip r:embed="rId4"/>
          <a:stretch>
            <a:fillRect/>
          </a:stretch>
        </p:blipFill>
        <p:spPr>
          <a:xfrm>
            <a:off x="6519354" y="919146"/>
            <a:ext cx="1497795" cy="2129050"/>
          </a:xfrm>
          <a:prstGeom prst="rect">
            <a:avLst/>
          </a:prstGeom>
        </p:spPr>
      </p:pic>
      <p:pic>
        <p:nvPicPr>
          <p:cNvPr id="8" name="Billede 7">
            <a:extLst>
              <a:ext uri="{FF2B5EF4-FFF2-40B4-BE49-F238E27FC236}">
                <a16:creationId xmlns:a16="http://schemas.microsoft.com/office/drawing/2014/main" id="{6B6BF78C-569B-5B4F-87CD-B53A7DE9E3BB}"/>
              </a:ext>
            </a:extLst>
          </p:cNvPr>
          <p:cNvPicPr>
            <a:picLocks noChangeAspect="1"/>
          </p:cNvPicPr>
          <p:nvPr/>
        </p:nvPicPr>
        <p:blipFill>
          <a:blip r:embed="rId5"/>
          <a:stretch>
            <a:fillRect/>
          </a:stretch>
        </p:blipFill>
        <p:spPr>
          <a:xfrm>
            <a:off x="6430621" y="3236161"/>
            <a:ext cx="1959743" cy="1509728"/>
          </a:xfrm>
          <a:prstGeom prst="rect">
            <a:avLst/>
          </a:prstGeom>
        </p:spPr>
      </p:pic>
    </p:spTree>
    <p:extLst>
      <p:ext uri="{BB962C8B-B14F-4D97-AF65-F5344CB8AC3E}">
        <p14:creationId xmlns:p14="http://schemas.microsoft.com/office/powerpoint/2010/main" val="826029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DBC09C9-1DC1-7B67-4DD4-F3A0852DBB8A}"/>
              </a:ext>
            </a:extLst>
          </p:cNvPr>
          <p:cNvSpPr>
            <a:spLocks noGrp="1"/>
          </p:cNvSpPr>
          <p:nvPr>
            <p:ph type="ctrTitle"/>
          </p:nvPr>
        </p:nvSpPr>
        <p:spPr/>
        <p:txBody>
          <a:bodyPr/>
          <a:lstStyle/>
          <a:p>
            <a:r>
              <a:rPr lang="da-DK" dirty="0"/>
              <a:t>Tak for støtten!</a:t>
            </a:r>
          </a:p>
        </p:txBody>
      </p:sp>
      <p:sp>
        <p:nvSpPr>
          <p:cNvPr id="5" name="Undertitel 4">
            <a:extLst>
              <a:ext uri="{FF2B5EF4-FFF2-40B4-BE49-F238E27FC236}">
                <a16:creationId xmlns:a16="http://schemas.microsoft.com/office/drawing/2014/main" id="{C9C592BB-32A0-0848-521C-AF528A20A42F}"/>
              </a:ext>
            </a:extLst>
          </p:cNvPr>
          <p:cNvSpPr>
            <a:spLocks noGrp="1"/>
          </p:cNvSpPr>
          <p:nvPr>
            <p:ph type="subTitle" idx="1"/>
          </p:nvPr>
        </p:nvSpPr>
        <p:spPr/>
        <p:txBody>
          <a:bodyPr/>
          <a:lstStyle/>
          <a:p>
            <a:r>
              <a:rPr lang="da-DK" dirty="0"/>
              <a:t>Vi fortsætter arbejdet….</a:t>
            </a:r>
          </a:p>
        </p:txBody>
      </p:sp>
    </p:spTree>
    <p:extLst>
      <p:ext uri="{BB962C8B-B14F-4D97-AF65-F5344CB8AC3E}">
        <p14:creationId xmlns:p14="http://schemas.microsoft.com/office/powerpoint/2010/main" val="1788492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D62A77-DCF4-CAD7-C38D-0098A2E352FF}"/>
              </a:ext>
            </a:extLst>
          </p:cNvPr>
          <p:cNvSpPr>
            <a:spLocks noGrp="1"/>
          </p:cNvSpPr>
          <p:nvPr>
            <p:ph type="title"/>
          </p:nvPr>
        </p:nvSpPr>
        <p:spPr>
          <a:xfrm>
            <a:off x="431976" y="125730"/>
            <a:ext cx="3739974" cy="572700"/>
          </a:xfrm>
        </p:spPr>
        <p:txBody>
          <a:bodyPr wrap="square" anchor="ctr">
            <a:normAutofit/>
          </a:bodyPr>
          <a:lstStyle/>
          <a:p>
            <a:pPr>
              <a:lnSpc>
                <a:spcPct val="90000"/>
              </a:lnSpc>
            </a:pPr>
            <a:r>
              <a:rPr lang="da-DK" dirty="0"/>
              <a:t>Indhold</a:t>
            </a:r>
          </a:p>
        </p:txBody>
      </p:sp>
      <p:grpSp>
        <p:nvGrpSpPr>
          <p:cNvPr id="3" name="Gruppe 2">
            <a:extLst>
              <a:ext uri="{FF2B5EF4-FFF2-40B4-BE49-F238E27FC236}">
                <a16:creationId xmlns:a16="http://schemas.microsoft.com/office/drawing/2014/main" id="{DAA33874-F222-5299-3845-066B6DFCE3EE}"/>
              </a:ext>
            </a:extLst>
          </p:cNvPr>
          <p:cNvGrpSpPr/>
          <p:nvPr/>
        </p:nvGrpSpPr>
        <p:grpSpPr>
          <a:xfrm>
            <a:off x="288000" y="3153706"/>
            <a:ext cx="3739974" cy="540000"/>
            <a:chOff x="0" y="0"/>
            <a:chExt cx="3739974" cy="357117"/>
          </a:xfrm>
        </p:grpSpPr>
        <p:sp>
          <p:nvSpPr>
            <p:cNvPr id="4" name="Rektangel: afrundede hjørner 3">
              <a:hlinkClick r:id="rId3" action="ppaction://hlinksldjump"/>
              <a:extLst>
                <a:ext uri="{FF2B5EF4-FFF2-40B4-BE49-F238E27FC236}">
                  <a16:creationId xmlns:a16="http://schemas.microsoft.com/office/drawing/2014/main" id="{2A1E841A-EE9D-B589-790E-C87436FE63A0}"/>
                </a:ext>
              </a:extLst>
            </p:cNvPr>
            <p:cNvSpPr/>
            <p:nvPr/>
          </p:nvSpPr>
          <p:spPr>
            <a:xfrm>
              <a:off x="0" y="0"/>
              <a:ext cx="3739974" cy="357117"/>
            </a:xfrm>
            <a:prstGeom prst="roundRect">
              <a:avLst/>
            </a:prstGeom>
            <a:solidFill>
              <a:srgbClr val="1F9337"/>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6" name="Rektangel: afrundede hjørner 4">
              <a:hlinkClick r:id="rId4" action="ppaction://hlinksldjump"/>
              <a:extLst>
                <a:ext uri="{FF2B5EF4-FFF2-40B4-BE49-F238E27FC236}">
                  <a16:creationId xmlns:a16="http://schemas.microsoft.com/office/drawing/2014/main" id="{728C14C5-93EC-C884-45FF-3255030CE8B2}"/>
                </a:ext>
              </a:extLst>
            </p:cNvPr>
            <p:cNvSpPr txBox="1"/>
            <p:nvPr/>
          </p:nvSpPr>
          <p:spPr>
            <a:xfrm>
              <a:off x="17433" y="17433"/>
              <a:ext cx="3705108" cy="3222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a-DK" sz="1400" kern="1200" noProof="0" dirty="0"/>
                <a:t>Grønt Omstillingsforbund</a:t>
              </a:r>
            </a:p>
          </p:txBody>
        </p:sp>
      </p:grpSp>
      <p:grpSp>
        <p:nvGrpSpPr>
          <p:cNvPr id="7" name="Gruppe 6">
            <a:extLst>
              <a:ext uri="{FF2B5EF4-FFF2-40B4-BE49-F238E27FC236}">
                <a16:creationId xmlns:a16="http://schemas.microsoft.com/office/drawing/2014/main" id="{3AB6D2F7-9C83-59EB-846E-0D2853DB4299}"/>
              </a:ext>
            </a:extLst>
          </p:cNvPr>
          <p:cNvGrpSpPr/>
          <p:nvPr/>
        </p:nvGrpSpPr>
        <p:grpSpPr>
          <a:xfrm>
            <a:off x="288000" y="3716643"/>
            <a:ext cx="3739974" cy="540000"/>
            <a:chOff x="0" y="360825"/>
            <a:chExt cx="3739974" cy="357117"/>
          </a:xfrm>
        </p:grpSpPr>
        <p:sp>
          <p:nvSpPr>
            <p:cNvPr id="8" name="Rektangel: afrundede hjørner 7">
              <a:hlinkClick r:id="rId5" action="ppaction://hlinksldjump"/>
              <a:extLst>
                <a:ext uri="{FF2B5EF4-FFF2-40B4-BE49-F238E27FC236}">
                  <a16:creationId xmlns:a16="http://schemas.microsoft.com/office/drawing/2014/main" id="{D8410F1E-1D38-3ED4-5EF3-A180B7D369BC}"/>
                </a:ext>
              </a:extLst>
            </p:cNvPr>
            <p:cNvSpPr/>
            <p:nvPr/>
          </p:nvSpPr>
          <p:spPr>
            <a:xfrm>
              <a:off x="0" y="360825"/>
              <a:ext cx="3739974" cy="357117"/>
            </a:xfrm>
            <a:prstGeom prst="roundRect">
              <a:avLst/>
            </a:prstGeom>
            <a:solidFill>
              <a:srgbClr val="1F9337"/>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9" name="Rektangel: afrundede hjørner 4">
              <a:hlinkClick r:id="rId6" action="ppaction://hlinksldjump"/>
              <a:extLst>
                <a:ext uri="{FF2B5EF4-FFF2-40B4-BE49-F238E27FC236}">
                  <a16:creationId xmlns:a16="http://schemas.microsoft.com/office/drawing/2014/main" id="{5027B9E7-87E1-26EA-0EE5-C9329F23B36E}"/>
                </a:ext>
              </a:extLst>
            </p:cNvPr>
            <p:cNvSpPr txBox="1"/>
            <p:nvPr/>
          </p:nvSpPr>
          <p:spPr>
            <a:xfrm>
              <a:off x="6003" y="378258"/>
              <a:ext cx="3705108" cy="3222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a-DK" sz="1400" kern="1200" noProof="0" dirty="0"/>
                <a:t>Partnere</a:t>
              </a:r>
            </a:p>
          </p:txBody>
        </p:sp>
      </p:grpSp>
      <p:grpSp>
        <p:nvGrpSpPr>
          <p:cNvPr id="13" name="Gruppe 12">
            <a:extLst>
              <a:ext uri="{FF2B5EF4-FFF2-40B4-BE49-F238E27FC236}">
                <a16:creationId xmlns:a16="http://schemas.microsoft.com/office/drawing/2014/main" id="{F45BA474-987E-ACFD-23F0-A89EF1947051}"/>
              </a:ext>
            </a:extLst>
          </p:cNvPr>
          <p:cNvGrpSpPr/>
          <p:nvPr/>
        </p:nvGrpSpPr>
        <p:grpSpPr>
          <a:xfrm>
            <a:off x="4788000" y="4320000"/>
            <a:ext cx="3739974" cy="540000"/>
            <a:chOff x="0" y="3664309"/>
            <a:chExt cx="3739974" cy="391677"/>
          </a:xfrm>
        </p:grpSpPr>
        <p:sp>
          <p:nvSpPr>
            <p:cNvPr id="14" name="Rektangel: afrundede hjørner 13">
              <a:hlinkClick r:id="rId7" action="ppaction://hlinksldjump"/>
              <a:extLst>
                <a:ext uri="{FF2B5EF4-FFF2-40B4-BE49-F238E27FC236}">
                  <a16:creationId xmlns:a16="http://schemas.microsoft.com/office/drawing/2014/main" id="{7B9FA1DB-E320-3A87-1150-5E4382B8F0CE}"/>
                </a:ext>
              </a:extLst>
            </p:cNvPr>
            <p:cNvSpPr/>
            <p:nvPr/>
          </p:nvSpPr>
          <p:spPr>
            <a:xfrm>
              <a:off x="0" y="3664309"/>
              <a:ext cx="3739974" cy="391677"/>
            </a:xfrm>
            <a:prstGeom prst="roundRect">
              <a:avLst/>
            </a:prstGeom>
            <a:solidFill>
              <a:srgbClr val="1F9337"/>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15" name="Rektangel: afrundede hjørner 4">
              <a:hlinkClick r:id="rId8" action="ppaction://hlinksldjump"/>
              <a:extLst>
                <a:ext uri="{FF2B5EF4-FFF2-40B4-BE49-F238E27FC236}">
                  <a16:creationId xmlns:a16="http://schemas.microsoft.com/office/drawing/2014/main" id="{AE8CBA8B-73EA-5756-684D-D119D7BAEBFB}"/>
                </a:ext>
              </a:extLst>
            </p:cNvPr>
            <p:cNvSpPr txBox="1"/>
            <p:nvPr/>
          </p:nvSpPr>
          <p:spPr>
            <a:xfrm>
              <a:off x="19120" y="3683429"/>
              <a:ext cx="3701734" cy="3534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a-DK" sz="1400" kern="1200" noProof="0" dirty="0"/>
                <a:t>Next steps</a:t>
              </a:r>
            </a:p>
          </p:txBody>
        </p:sp>
      </p:grpSp>
      <p:grpSp>
        <p:nvGrpSpPr>
          <p:cNvPr id="16" name="Gruppe 15">
            <a:extLst>
              <a:ext uri="{FF2B5EF4-FFF2-40B4-BE49-F238E27FC236}">
                <a16:creationId xmlns:a16="http://schemas.microsoft.com/office/drawing/2014/main" id="{F281FAF6-FE8F-A582-C51B-B5B6C494C9FA}"/>
              </a:ext>
            </a:extLst>
          </p:cNvPr>
          <p:cNvGrpSpPr/>
          <p:nvPr/>
        </p:nvGrpSpPr>
        <p:grpSpPr>
          <a:xfrm>
            <a:off x="4788000" y="3744000"/>
            <a:ext cx="3739974" cy="540000"/>
            <a:chOff x="0" y="3036170"/>
            <a:chExt cx="3739974" cy="472316"/>
          </a:xfrm>
        </p:grpSpPr>
        <p:sp>
          <p:nvSpPr>
            <p:cNvPr id="17" name="Rektangel: afrundede hjørner 16">
              <a:hlinkClick r:id="rId9" action="ppaction://hlinksldjump"/>
              <a:extLst>
                <a:ext uri="{FF2B5EF4-FFF2-40B4-BE49-F238E27FC236}">
                  <a16:creationId xmlns:a16="http://schemas.microsoft.com/office/drawing/2014/main" id="{EEF0FEC3-2725-3E07-28D5-77CC9E379743}"/>
                </a:ext>
              </a:extLst>
            </p:cNvPr>
            <p:cNvSpPr/>
            <p:nvPr/>
          </p:nvSpPr>
          <p:spPr>
            <a:xfrm>
              <a:off x="0" y="3036170"/>
              <a:ext cx="3739974" cy="472316"/>
            </a:xfrm>
            <a:prstGeom prst="roundRect">
              <a:avLst/>
            </a:prstGeom>
            <a:solidFill>
              <a:srgbClr val="1F9337"/>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18" name="Rektangel: afrundede hjørner 4">
              <a:hlinkClick r:id="rId7" action="ppaction://hlinksldjump"/>
              <a:extLst>
                <a:ext uri="{FF2B5EF4-FFF2-40B4-BE49-F238E27FC236}">
                  <a16:creationId xmlns:a16="http://schemas.microsoft.com/office/drawing/2014/main" id="{A536A50E-8DE0-CD42-3B56-94082D4FB81B}"/>
                </a:ext>
              </a:extLst>
            </p:cNvPr>
            <p:cNvSpPr txBox="1"/>
            <p:nvPr/>
          </p:nvSpPr>
          <p:spPr>
            <a:xfrm>
              <a:off x="23057" y="3059227"/>
              <a:ext cx="3693860" cy="426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a-DK" sz="1400" kern="1200" noProof="0" dirty="0"/>
                <a:t>Læring</a:t>
              </a:r>
            </a:p>
          </p:txBody>
        </p:sp>
      </p:grpSp>
      <p:grpSp>
        <p:nvGrpSpPr>
          <p:cNvPr id="19" name="Gruppe 18">
            <a:extLst>
              <a:ext uri="{FF2B5EF4-FFF2-40B4-BE49-F238E27FC236}">
                <a16:creationId xmlns:a16="http://schemas.microsoft.com/office/drawing/2014/main" id="{447330EA-F820-5015-AC4A-B4F5BC5D5BD6}"/>
              </a:ext>
            </a:extLst>
          </p:cNvPr>
          <p:cNvGrpSpPr/>
          <p:nvPr/>
        </p:nvGrpSpPr>
        <p:grpSpPr>
          <a:xfrm>
            <a:off x="4788000" y="3168000"/>
            <a:ext cx="3739974" cy="541435"/>
            <a:chOff x="0" y="3701418"/>
            <a:chExt cx="3739974" cy="541435"/>
          </a:xfrm>
        </p:grpSpPr>
        <p:sp>
          <p:nvSpPr>
            <p:cNvPr id="20" name="Rektangel: afrundede hjørner 19">
              <a:hlinkClick r:id="rId10" action="ppaction://hlinksldjump"/>
              <a:extLst>
                <a:ext uri="{FF2B5EF4-FFF2-40B4-BE49-F238E27FC236}">
                  <a16:creationId xmlns:a16="http://schemas.microsoft.com/office/drawing/2014/main" id="{94D5FD5C-50D5-A3E1-CAED-2EF87F1A0AF3}"/>
                </a:ext>
              </a:extLst>
            </p:cNvPr>
            <p:cNvSpPr/>
            <p:nvPr/>
          </p:nvSpPr>
          <p:spPr>
            <a:xfrm>
              <a:off x="0" y="3701418"/>
              <a:ext cx="3739974" cy="541435"/>
            </a:xfrm>
            <a:prstGeom prst="roundRect">
              <a:avLst/>
            </a:prstGeom>
            <a:solidFill>
              <a:srgbClr val="1F9337"/>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21" name="Rektangel: afrundede hjørner 4">
              <a:hlinkClick r:id="rId11" action="ppaction://hlinksldjump"/>
              <a:extLst>
                <a:ext uri="{FF2B5EF4-FFF2-40B4-BE49-F238E27FC236}">
                  <a16:creationId xmlns:a16="http://schemas.microsoft.com/office/drawing/2014/main" id="{911374C1-6269-B762-2867-E001411FAA7A}"/>
                </a:ext>
              </a:extLst>
            </p:cNvPr>
            <p:cNvSpPr txBox="1"/>
            <p:nvPr/>
          </p:nvSpPr>
          <p:spPr>
            <a:xfrm>
              <a:off x="26431" y="3727849"/>
              <a:ext cx="3687112" cy="4885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a-DK" sz="1400" kern="1200" noProof="0" dirty="0"/>
                <a:t>Formidling</a:t>
              </a:r>
            </a:p>
          </p:txBody>
        </p:sp>
      </p:grpSp>
      <p:grpSp>
        <p:nvGrpSpPr>
          <p:cNvPr id="22" name="Gruppe 21">
            <a:extLst>
              <a:ext uri="{FF2B5EF4-FFF2-40B4-BE49-F238E27FC236}">
                <a16:creationId xmlns:a16="http://schemas.microsoft.com/office/drawing/2014/main" id="{3BF1C935-9C65-D787-7391-A3355E5228E6}"/>
              </a:ext>
            </a:extLst>
          </p:cNvPr>
          <p:cNvGrpSpPr/>
          <p:nvPr/>
        </p:nvGrpSpPr>
        <p:grpSpPr>
          <a:xfrm>
            <a:off x="4788000" y="2592000"/>
            <a:ext cx="3739974" cy="540000"/>
            <a:chOff x="0" y="3603558"/>
            <a:chExt cx="3739974" cy="622075"/>
          </a:xfrm>
        </p:grpSpPr>
        <p:sp>
          <p:nvSpPr>
            <p:cNvPr id="23" name="Rektangel: afrundede hjørner 22">
              <a:hlinkClick r:id="rId12" action="ppaction://hlinksldjump"/>
              <a:extLst>
                <a:ext uri="{FF2B5EF4-FFF2-40B4-BE49-F238E27FC236}">
                  <a16:creationId xmlns:a16="http://schemas.microsoft.com/office/drawing/2014/main" id="{BDE26DCC-7461-8164-DCDA-EC621917E3E4}"/>
                </a:ext>
              </a:extLst>
            </p:cNvPr>
            <p:cNvSpPr/>
            <p:nvPr/>
          </p:nvSpPr>
          <p:spPr>
            <a:xfrm>
              <a:off x="0" y="3603558"/>
              <a:ext cx="3739974" cy="622075"/>
            </a:xfrm>
            <a:prstGeom prst="roundRect">
              <a:avLst/>
            </a:prstGeom>
            <a:solidFill>
              <a:srgbClr val="1F9337"/>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24" name="Rektangel: afrundede hjørner 4">
              <a:hlinkClick r:id="rId9" action="ppaction://hlinksldjump"/>
              <a:extLst>
                <a:ext uri="{FF2B5EF4-FFF2-40B4-BE49-F238E27FC236}">
                  <a16:creationId xmlns:a16="http://schemas.microsoft.com/office/drawing/2014/main" id="{BF0B71BD-6938-F72A-C202-B3B5C63FCD55}"/>
                </a:ext>
              </a:extLst>
            </p:cNvPr>
            <p:cNvSpPr txBox="1"/>
            <p:nvPr/>
          </p:nvSpPr>
          <p:spPr>
            <a:xfrm>
              <a:off x="30367" y="3633925"/>
              <a:ext cx="3679240" cy="561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a-DK" sz="1400" kern="1200" noProof="0" dirty="0"/>
                <a:t>Borgermøder</a:t>
              </a:r>
            </a:p>
          </p:txBody>
        </p:sp>
      </p:grpSp>
      <p:grpSp>
        <p:nvGrpSpPr>
          <p:cNvPr id="28" name="Gruppe 27">
            <a:extLst>
              <a:ext uri="{FF2B5EF4-FFF2-40B4-BE49-F238E27FC236}">
                <a16:creationId xmlns:a16="http://schemas.microsoft.com/office/drawing/2014/main" id="{5B09FF92-A45A-B866-D49B-92F166462F1C}"/>
              </a:ext>
            </a:extLst>
          </p:cNvPr>
          <p:cNvGrpSpPr/>
          <p:nvPr/>
        </p:nvGrpSpPr>
        <p:grpSpPr>
          <a:xfrm>
            <a:off x="288000" y="1476000"/>
            <a:ext cx="3739974" cy="540000"/>
            <a:chOff x="0" y="360825"/>
            <a:chExt cx="3739974" cy="357117"/>
          </a:xfrm>
        </p:grpSpPr>
        <p:sp>
          <p:nvSpPr>
            <p:cNvPr id="29" name="Rektangel: afrundede hjørner 28">
              <a:hlinkClick r:id="rId5" action="ppaction://hlinksldjump"/>
              <a:extLst>
                <a:ext uri="{FF2B5EF4-FFF2-40B4-BE49-F238E27FC236}">
                  <a16:creationId xmlns:a16="http://schemas.microsoft.com/office/drawing/2014/main" id="{F90E4CA2-4749-6184-4771-A1EC8222C2AF}"/>
                </a:ext>
              </a:extLst>
            </p:cNvPr>
            <p:cNvSpPr/>
            <p:nvPr/>
          </p:nvSpPr>
          <p:spPr>
            <a:xfrm>
              <a:off x="0" y="360825"/>
              <a:ext cx="3739974" cy="357117"/>
            </a:xfrm>
            <a:prstGeom prst="roundRect">
              <a:avLst/>
            </a:prstGeom>
            <a:solidFill>
              <a:srgbClr val="1F9337"/>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30" name="Rektangel: afrundede hjørner 4">
              <a:hlinkClick r:id="rId3" action="ppaction://hlinksldjump"/>
              <a:extLst>
                <a:ext uri="{FF2B5EF4-FFF2-40B4-BE49-F238E27FC236}">
                  <a16:creationId xmlns:a16="http://schemas.microsoft.com/office/drawing/2014/main" id="{3252D939-56BF-FAA8-36BC-AE83AE3EC45E}"/>
                </a:ext>
              </a:extLst>
            </p:cNvPr>
            <p:cNvSpPr txBox="1"/>
            <p:nvPr/>
          </p:nvSpPr>
          <p:spPr>
            <a:xfrm>
              <a:off x="17433" y="378258"/>
              <a:ext cx="3705108" cy="3222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a-DK" sz="1400" kern="1200" noProof="0" dirty="0"/>
                <a:t>Indsatser</a:t>
              </a:r>
            </a:p>
          </p:txBody>
        </p:sp>
      </p:grpSp>
      <p:grpSp>
        <p:nvGrpSpPr>
          <p:cNvPr id="35" name="Gruppe 34">
            <a:extLst>
              <a:ext uri="{FF2B5EF4-FFF2-40B4-BE49-F238E27FC236}">
                <a16:creationId xmlns:a16="http://schemas.microsoft.com/office/drawing/2014/main" id="{602EE0DA-9040-2F04-833A-0111C98F423C}"/>
              </a:ext>
            </a:extLst>
          </p:cNvPr>
          <p:cNvGrpSpPr/>
          <p:nvPr/>
        </p:nvGrpSpPr>
        <p:grpSpPr>
          <a:xfrm>
            <a:off x="4790636" y="923715"/>
            <a:ext cx="3739974" cy="540000"/>
            <a:chOff x="0" y="1982274"/>
            <a:chExt cx="3739974" cy="748794"/>
          </a:xfrm>
        </p:grpSpPr>
        <p:sp>
          <p:nvSpPr>
            <p:cNvPr id="36" name="Rektangel: afrundede hjørner 35">
              <a:hlinkClick r:id="rId6" action="ppaction://hlinksldjump"/>
              <a:extLst>
                <a:ext uri="{FF2B5EF4-FFF2-40B4-BE49-F238E27FC236}">
                  <a16:creationId xmlns:a16="http://schemas.microsoft.com/office/drawing/2014/main" id="{832AC184-B022-9379-83A1-E93792C0F778}"/>
                </a:ext>
              </a:extLst>
            </p:cNvPr>
            <p:cNvSpPr/>
            <p:nvPr/>
          </p:nvSpPr>
          <p:spPr>
            <a:xfrm>
              <a:off x="0" y="1982274"/>
              <a:ext cx="3739974" cy="748794"/>
            </a:xfrm>
            <a:prstGeom prst="roundRect">
              <a:avLst/>
            </a:prstGeom>
            <a:solidFill>
              <a:srgbClr val="1F9337"/>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37" name="Rektangel: afrundede hjørner 4">
              <a:hlinkClick r:id="rId13" action="ppaction://hlinksldjump"/>
              <a:extLst>
                <a:ext uri="{FF2B5EF4-FFF2-40B4-BE49-F238E27FC236}">
                  <a16:creationId xmlns:a16="http://schemas.microsoft.com/office/drawing/2014/main" id="{14D42EFF-0681-FA65-D760-9E59030EFB61}"/>
                </a:ext>
              </a:extLst>
            </p:cNvPr>
            <p:cNvSpPr txBox="1"/>
            <p:nvPr/>
          </p:nvSpPr>
          <p:spPr>
            <a:xfrm>
              <a:off x="36553" y="2018828"/>
              <a:ext cx="3666868" cy="67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a-DK" sz="1400" kern="1200" noProof="0" dirty="0"/>
                <a:t>Eksperter, som har bidraget til møder</a:t>
              </a:r>
            </a:p>
          </p:txBody>
        </p:sp>
      </p:grpSp>
      <p:grpSp>
        <p:nvGrpSpPr>
          <p:cNvPr id="38" name="Gruppe 37">
            <a:extLst>
              <a:ext uri="{FF2B5EF4-FFF2-40B4-BE49-F238E27FC236}">
                <a16:creationId xmlns:a16="http://schemas.microsoft.com/office/drawing/2014/main" id="{69225503-FEBD-F75E-2E1B-5DB6F857ABE5}"/>
              </a:ext>
            </a:extLst>
          </p:cNvPr>
          <p:cNvGrpSpPr/>
          <p:nvPr/>
        </p:nvGrpSpPr>
        <p:grpSpPr>
          <a:xfrm>
            <a:off x="4788000" y="1473589"/>
            <a:ext cx="3739974" cy="540000"/>
            <a:chOff x="0" y="2280029"/>
            <a:chExt cx="3739974" cy="748794"/>
          </a:xfrm>
        </p:grpSpPr>
        <p:sp>
          <p:nvSpPr>
            <p:cNvPr id="39" name="Rektangel: afrundede hjørner 38">
              <a:hlinkClick r:id="rId14" action="ppaction://hlinksldjump"/>
              <a:extLst>
                <a:ext uri="{FF2B5EF4-FFF2-40B4-BE49-F238E27FC236}">
                  <a16:creationId xmlns:a16="http://schemas.microsoft.com/office/drawing/2014/main" id="{3BF89B73-8385-BD7A-DF2B-74D03909C5B9}"/>
                </a:ext>
              </a:extLst>
            </p:cNvPr>
            <p:cNvSpPr/>
            <p:nvPr/>
          </p:nvSpPr>
          <p:spPr>
            <a:xfrm>
              <a:off x="0" y="2280029"/>
              <a:ext cx="3739974" cy="748794"/>
            </a:xfrm>
            <a:prstGeom prst="roundRect">
              <a:avLst/>
            </a:prstGeom>
            <a:solidFill>
              <a:srgbClr val="1F9337"/>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40" name="Rektangel: afrundede hjørner 4">
              <a:hlinkClick r:id="rId15" action="ppaction://hlinksldjump"/>
              <a:extLst>
                <a:ext uri="{FF2B5EF4-FFF2-40B4-BE49-F238E27FC236}">
                  <a16:creationId xmlns:a16="http://schemas.microsoft.com/office/drawing/2014/main" id="{1436AF4A-A19B-46B9-0FC7-1BD99D50B518}"/>
                </a:ext>
              </a:extLst>
            </p:cNvPr>
            <p:cNvSpPr txBox="1"/>
            <p:nvPr/>
          </p:nvSpPr>
          <p:spPr>
            <a:xfrm>
              <a:off x="36553" y="2316582"/>
              <a:ext cx="3666868" cy="67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a-DK" sz="1400" kern="1200" noProof="0" dirty="0"/>
                <a:t>Best practices</a:t>
              </a:r>
            </a:p>
          </p:txBody>
        </p:sp>
      </p:grpSp>
      <p:grpSp>
        <p:nvGrpSpPr>
          <p:cNvPr id="41" name="Gruppe 40">
            <a:extLst>
              <a:ext uri="{FF2B5EF4-FFF2-40B4-BE49-F238E27FC236}">
                <a16:creationId xmlns:a16="http://schemas.microsoft.com/office/drawing/2014/main" id="{4DC15317-212F-2D48-EA09-B62160420E6F}"/>
              </a:ext>
            </a:extLst>
          </p:cNvPr>
          <p:cNvGrpSpPr/>
          <p:nvPr/>
        </p:nvGrpSpPr>
        <p:grpSpPr>
          <a:xfrm>
            <a:off x="288000" y="4279580"/>
            <a:ext cx="3739974" cy="540000"/>
            <a:chOff x="0" y="3134465"/>
            <a:chExt cx="3739974" cy="748794"/>
          </a:xfrm>
        </p:grpSpPr>
        <p:sp>
          <p:nvSpPr>
            <p:cNvPr id="42" name="Rektangel: afrundede hjørner 41">
              <a:hlinkClick r:id="rId4" action="ppaction://hlinksldjump"/>
              <a:extLst>
                <a:ext uri="{FF2B5EF4-FFF2-40B4-BE49-F238E27FC236}">
                  <a16:creationId xmlns:a16="http://schemas.microsoft.com/office/drawing/2014/main" id="{B935FCC6-FD12-B091-F747-27055F5520BA}"/>
                </a:ext>
              </a:extLst>
            </p:cNvPr>
            <p:cNvSpPr/>
            <p:nvPr/>
          </p:nvSpPr>
          <p:spPr>
            <a:xfrm>
              <a:off x="0" y="3134465"/>
              <a:ext cx="3739974" cy="748794"/>
            </a:xfrm>
            <a:prstGeom prst="roundRect">
              <a:avLst/>
            </a:prstGeom>
            <a:solidFill>
              <a:srgbClr val="1F9337"/>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43" name="Rektangel: afrundede hjørner 4">
              <a:hlinkClick r:id="rId14" action="ppaction://hlinksldjump"/>
              <a:extLst>
                <a:ext uri="{FF2B5EF4-FFF2-40B4-BE49-F238E27FC236}">
                  <a16:creationId xmlns:a16="http://schemas.microsoft.com/office/drawing/2014/main" id="{39C259C0-73CD-773A-6BCD-B12F921E6839}"/>
                </a:ext>
              </a:extLst>
            </p:cNvPr>
            <p:cNvSpPr txBox="1"/>
            <p:nvPr/>
          </p:nvSpPr>
          <p:spPr>
            <a:xfrm>
              <a:off x="36553" y="3171018"/>
              <a:ext cx="3666868" cy="67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a-DK" sz="1400" kern="1200" noProof="0" dirty="0"/>
                <a:t>VE-Gruppen og andre centrale eksperter</a:t>
              </a:r>
            </a:p>
          </p:txBody>
        </p:sp>
      </p:grpSp>
      <p:grpSp>
        <p:nvGrpSpPr>
          <p:cNvPr id="44" name="Gruppe 43">
            <a:extLst>
              <a:ext uri="{FF2B5EF4-FFF2-40B4-BE49-F238E27FC236}">
                <a16:creationId xmlns:a16="http://schemas.microsoft.com/office/drawing/2014/main" id="{D92E1860-EE95-20C9-7E52-48964700F5B3}"/>
              </a:ext>
            </a:extLst>
          </p:cNvPr>
          <p:cNvGrpSpPr/>
          <p:nvPr/>
        </p:nvGrpSpPr>
        <p:grpSpPr>
          <a:xfrm>
            <a:off x="288000" y="939189"/>
            <a:ext cx="3739974" cy="540000"/>
            <a:chOff x="0" y="413397"/>
            <a:chExt cx="3739974" cy="492353"/>
          </a:xfrm>
        </p:grpSpPr>
        <p:sp>
          <p:nvSpPr>
            <p:cNvPr id="45" name="Rektangel: afrundede hjørner 44">
              <a:hlinkClick r:id="rId3" action="ppaction://hlinksldjump"/>
              <a:extLst>
                <a:ext uri="{FF2B5EF4-FFF2-40B4-BE49-F238E27FC236}">
                  <a16:creationId xmlns:a16="http://schemas.microsoft.com/office/drawing/2014/main" id="{9384FC52-B0E8-6B0E-767D-D7D5CA966C5D}"/>
                </a:ext>
              </a:extLst>
            </p:cNvPr>
            <p:cNvSpPr/>
            <p:nvPr/>
          </p:nvSpPr>
          <p:spPr>
            <a:xfrm>
              <a:off x="0" y="413397"/>
              <a:ext cx="3739974" cy="492353"/>
            </a:xfrm>
            <a:prstGeom prst="roundRect">
              <a:avLst/>
            </a:prstGeom>
            <a:solidFill>
              <a:srgbClr val="1F9337"/>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46" name="Rektangel: afrundede hjørner 4">
              <a:hlinkClick r:id="rId16" action="ppaction://hlinksldjump"/>
              <a:extLst>
                <a:ext uri="{FF2B5EF4-FFF2-40B4-BE49-F238E27FC236}">
                  <a16:creationId xmlns:a16="http://schemas.microsoft.com/office/drawing/2014/main" id="{3272646A-9170-DB24-1C28-B6C84A9835D5}"/>
                </a:ext>
              </a:extLst>
            </p:cNvPr>
            <p:cNvSpPr txBox="1"/>
            <p:nvPr/>
          </p:nvSpPr>
          <p:spPr>
            <a:xfrm>
              <a:off x="24035" y="437432"/>
              <a:ext cx="3691904" cy="4442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a-DK" sz="1400" kern="1200" noProof="0" dirty="0"/>
                <a:t>Mål og resultater</a:t>
              </a:r>
            </a:p>
          </p:txBody>
        </p:sp>
      </p:grpSp>
      <p:grpSp>
        <p:nvGrpSpPr>
          <p:cNvPr id="50" name="Gruppe 49">
            <a:extLst>
              <a:ext uri="{FF2B5EF4-FFF2-40B4-BE49-F238E27FC236}">
                <a16:creationId xmlns:a16="http://schemas.microsoft.com/office/drawing/2014/main" id="{BC713C33-138D-DF85-B344-BBFD1EF15255}"/>
              </a:ext>
            </a:extLst>
          </p:cNvPr>
          <p:cNvGrpSpPr/>
          <p:nvPr/>
        </p:nvGrpSpPr>
        <p:grpSpPr>
          <a:xfrm>
            <a:off x="288000" y="2016000"/>
            <a:ext cx="3739974" cy="540000"/>
            <a:chOff x="0" y="360825"/>
            <a:chExt cx="3739974" cy="357117"/>
          </a:xfrm>
        </p:grpSpPr>
        <p:sp>
          <p:nvSpPr>
            <p:cNvPr id="51" name="Rektangel: afrundede hjørner 50">
              <a:hlinkClick r:id="rId5" action="ppaction://hlinksldjump"/>
              <a:extLst>
                <a:ext uri="{FF2B5EF4-FFF2-40B4-BE49-F238E27FC236}">
                  <a16:creationId xmlns:a16="http://schemas.microsoft.com/office/drawing/2014/main" id="{7DBA02EF-95BA-42E6-8DA2-C21C64536A28}"/>
                </a:ext>
              </a:extLst>
            </p:cNvPr>
            <p:cNvSpPr/>
            <p:nvPr/>
          </p:nvSpPr>
          <p:spPr>
            <a:xfrm>
              <a:off x="0" y="360825"/>
              <a:ext cx="3739974" cy="357117"/>
            </a:xfrm>
            <a:prstGeom prst="roundRect">
              <a:avLst/>
            </a:prstGeom>
            <a:solidFill>
              <a:srgbClr val="1F9337"/>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52" name="Rektangel: afrundede hjørner 4">
              <a:hlinkClick r:id="rId5" action="ppaction://hlinksldjump"/>
              <a:extLst>
                <a:ext uri="{FF2B5EF4-FFF2-40B4-BE49-F238E27FC236}">
                  <a16:creationId xmlns:a16="http://schemas.microsoft.com/office/drawing/2014/main" id="{12969500-8713-3FF3-FB95-2AB07325C87D}"/>
                </a:ext>
              </a:extLst>
            </p:cNvPr>
            <p:cNvSpPr txBox="1"/>
            <p:nvPr/>
          </p:nvSpPr>
          <p:spPr>
            <a:xfrm>
              <a:off x="17433" y="378258"/>
              <a:ext cx="3705108" cy="3222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a-DK" kern="1200" dirty="0"/>
                <a:t>Budget og realiseret resultat</a:t>
              </a:r>
              <a:endParaRPr lang="da-DK" sz="1400" kern="1200" noProof="0" dirty="0"/>
            </a:p>
          </p:txBody>
        </p:sp>
      </p:grpSp>
      <p:grpSp>
        <p:nvGrpSpPr>
          <p:cNvPr id="53" name="Gruppe 52">
            <a:extLst>
              <a:ext uri="{FF2B5EF4-FFF2-40B4-BE49-F238E27FC236}">
                <a16:creationId xmlns:a16="http://schemas.microsoft.com/office/drawing/2014/main" id="{D05623F9-7D21-165A-1DAC-D25D0181D5DB}"/>
              </a:ext>
            </a:extLst>
          </p:cNvPr>
          <p:cNvGrpSpPr/>
          <p:nvPr/>
        </p:nvGrpSpPr>
        <p:grpSpPr>
          <a:xfrm>
            <a:off x="4788000" y="2016000"/>
            <a:ext cx="3739974" cy="540000"/>
            <a:chOff x="0" y="3603558"/>
            <a:chExt cx="3739974" cy="622075"/>
          </a:xfrm>
        </p:grpSpPr>
        <p:sp>
          <p:nvSpPr>
            <p:cNvPr id="54" name="Rektangel: afrundede hjørner 53">
              <a:hlinkClick r:id="rId12" action="ppaction://hlinksldjump"/>
              <a:extLst>
                <a:ext uri="{FF2B5EF4-FFF2-40B4-BE49-F238E27FC236}">
                  <a16:creationId xmlns:a16="http://schemas.microsoft.com/office/drawing/2014/main" id="{FAC69695-6A74-88AE-7C24-899F4F6161AD}"/>
                </a:ext>
              </a:extLst>
            </p:cNvPr>
            <p:cNvSpPr/>
            <p:nvPr/>
          </p:nvSpPr>
          <p:spPr>
            <a:xfrm>
              <a:off x="0" y="3603558"/>
              <a:ext cx="3739974" cy="622075"/>
            </a:xfrm>
            <a:prstGeom prst="roundRect">
              <a:avLst/>
            </a:prstGeom>
            <a:solidFill>
              <a:srgbClr val="1F9337"/>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55" name="Rektangel: afrundede hjørner 4">
              <a:hlinkClick r:id="rId10" action="ppaction://hlinksldjump"/>
              <a:extLst>
                <a:ext uri="{FF2B5EF4-FFF2-40B4-BE49-F238E27FC236}">
                  <a16:creationId xmlns:a16="http://schemas.microsoft.com/office/drawing/2014/main" id="{AC500BD0-58B2-DA07-EC8F-E6552EF935C7}"/>
                </a:ext>
              </a:extLst>
            </p:cNvPr>
            <p:cNvSpPr txBox="1"/>
            <p:nvPr/>
          </p:nvSpPr>
          <p:spPr>
            <a:xfrm>
              <a:off x="52669" y="3633924"/>
              <a:ext cx="3679240" cy="561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a-DK" kern="1200" dirty="0"/>
                <a:t>Udfordringer og løsninger</a:t>
              </a:r>
              <a:endParaRPr lang="da-DK" sz="1400" kern="1200" noProof="0" dirty="0"/>
            </a:p>
          </p:txBody>
        </p:sp>
      </p:grpSp>
      <p:grpSp>
        <p:nvGrpSpPr>
          <p:cNvPr id="5" name="Gruppe 4">
            <a:extLst>
              <a:ext uri="{FF2B5EF4-FFF2-40B4-BE49-F238E27FC236}">
                <a16:creationId xmlns:a16="http://schemas.microsoft.com/office/drawing/2014/main" id="{71798DA8-8CC3-D2EE-2DE8-2AAEB760DE5F}"/>
              </a:ext>
            </a:extLst>
          </p:cNvPr>
          <p:cNvGrpSpPr/>
          <p:nvPr/>
        </p:nvGrpSpPr>
        <p:grpSpPr>
          <a:xfrm>
            <a:off x="281306" y="2597742"/>
            <a:ext cx="3739974" cy="540000"/>
            <a:chOff x="0" y="3052047"/>
            <a:chExt cx="3739974" cy="748794"/>
          </a:xfrm>
        </p:grpSpPr>
        <p:sp>
          <p:nvSpPr>
            <p:cNvPr id="10" name="Rektangel: afrundede hjørner 9">
              <a:hlinkClick r:id="rId13" action="ppaction://hlinksldjump"/>
              <a:extLst>
                <a:ext uri="{FF2B5EF4-FFF2-40B4-BE49-F238E27FC236}">
                  <a16:creationId xmlns:a16="http://schemas.microsoft.com/office/drawing/2014/main" id="{CAC013AB-C1A5-DC53-01C7-C9040A13000E}"/>
                </a:ext>
              </a:extLst>
            </p:cNvPr>
            <p:cNvSpPr/>
            <p:nvPr/>
          </p:nvSpPr>
          <p:spPr>
            <a:xfrm>
              <a:off x="0" y="3052047"/>
              <a:ext cx="3739974" cy="748794"/>
            </a:xfrm>
            <a:prstGeom prst="roundRect">
              <a:avLst/>
            </a:prstGeom>
            <a:solidFill>
              <a:srgbClr val="1F9337"/>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11" name="Rektangel: afrundede hjørner 4">
              <a:hlinkClick r:id="rId12" action="ppaction://hlinksldjump"/>
              <a:extLst>
                <a:ext uri="{FF2B5EF4-FFF2-40B4-BE49-F238E27FC236}">
                  <a16:creationId xmlns:a16="http://schemas.microsoft.com/office/drawing/2014/main" id="{F658A4FE-195B-1113-919C-E8821618E288}"/>
                </a:ext>
              </a:extLst>
            </p:cNvPr>
            <p:cNvSpPr txBox="1"/>
            <p:nvPr/>
          </p:nvSpPr>
          <p:spPr>
            <a:xfrm>
              <a:off x="36553" y="3088600"/>
              <a:ext cx="3666868" cy="67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a-DK" sz="1400" kern="1200" noProof="0" dirty="0"/>
                <a:t>Samarbejde med lokale interessenter</a:t>
              </a:r>
            </a:p>
          </p:txBody>
        </p:sp>
      </p:grpSp>
    </p:spTree>
    <p:extLst>
      <p:ext uri="{BB962C8B-B14F-4D97-AF65-F5344CB8AC3E}">
        <p14:creationId xmlns:p14="http://schemas.microsoft.com/office/powerpoint/2010/main" val="213318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62F66E-C906-3BC5-A855-7B053BBE23CF}"/>
              </a:ext>
            </a:extLst>
          </p:cNvPr>
          <p:cNvSpPr>
            <a:spLocks noGrp="1"/>
          </p:cNvSpPr>
          <p:nvPr>
            <p:ph type="title"/>
          </p:nvPr>
        </p:nvSpPr>
        <p:spPr/>
        <p:txBody>
          <a:bodyPr/>
          <a:lstStyle/>
          <a:p>
            <a:r>
              <a:rPr lang="da-DK" dirty="0"/>
              <a:t>Mål og resultater</a:t>
            </a:r>
          </a:p>
        </p:txBody>
      </p:sp>
      <p:sp>
        <p:nvSpPr>
          <p:cNvPr id="3" name="Pladsholder til tekst 2">
            <a:extLst>
              <a:ext uri="{FF2B5EF4-FFF2-40B4-BE49-F238E27FC236}">
                <a16:creationId xmlns:a16="http://schemas.microsoft.com/office/drawing/2014/main" id="{DAEAB228-3E7E-B82D-834B-2AAB3853226D}"/>
              </a:ext>
            </a:extLst>
          </p:cNvPr>
          <p:cNvSpPr>
            <a:spLocks noGrp="1"/>
          </p:cNvSpPr>
          <p:nvPr>
            <p:ph type="body" idx="1"/>
          </p:nvPr>
        </p:nvSpPr>
        <p:spPr/>
        <p:txBody>
          <a:bodyPr/>
          <a:lstStyle/>
          <a:p>
            <a:r>
              <a:rPr lang="da-DK" sz="1600" b="0" i="0" dirty="0">
                <a:solidFill>
                  <a:srgbClr val="000000"/>
                </a:solidFill>
                <a:effectLst/>
                <a:latin typeface="CIDFont+F1"/>
              </a:rPr>
              <a:t>Projektets helt overordnede formål er at accelerere den nødvendige udbygning af vedvarende energi i Roskilde Kommune.</a:t>
            </a:r>
            <a:r>
              <a:rPr lang="da-DK" sz="1600" dirty="0"/>
              <a:t> </a:t>
            </a:r>
            <a:br>
              <a:rPr lang="da-DK" sz="1600" dirty="0"/>
            </a:br>
            <a:endParaRPr lang="da-DK" sz="1600" dirty="0"/>
          </a:p>
        </p:txBody>
      </p:sp>
      <p:sp>
        <p:nvSpPr>
          <p:cNvPr id="7" name="Rektangel: afrundede hjørner 6">
            <a:hlinkClick r:id="rId3" action="ppaction://hlinksldjump"/>
            <a:extLst>
              <a:ext uri="{FF2B5EF4-FFF2-40B4-BE49-F238E27FC236}">
                <a16:creationId xmlns:a16="http://schemas.microsoft.com/office/drawing/2014/main" id="{1E2028D0-A015-B138-BD4A-59050D381F74}"/>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spTree>
    <p:extLst>
      <p:ext uri="{BB962C8B-B14F-4D97-AF65-F5344CB8AC3E}">
        <p14:creationId xmlns:p14="http://schemas.microsoft.com/office/powerpoint/2010/main" val="3912992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7A479-2934-5426-8013-4D73CC574C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A2E060-CBE4-2FF2-7119-34446EFD4504}"/>
              </a:ext>
            </a:extLst>
          </p:cNvPr>
          <p:cNvSpPr>
            <a:spLocks noGrp="1"/>
          </p:cNvSpPr>
          <p:nvPr>
            <p:ph type="title"/>
          </p:nvPr>
        </p:nvSpPr>
        <p:spPr/>
        <p:txBody>
          <a:bodyPr/>
          <a:lstStyle/>
          <a:p>
            <a:r>
              <a:rPr lang="da-DK" dirty="0"/>
              <a:t>Mål og resultater</a:t>
            </a:r>
          </a:p>
        </p:txBody>
      </p:sp>
      <p:sp>
        <p:nvSpPr>
          <p:cNvPr id="3" name="Pladsholder til tekst 2">
            <a:extLst>
              <a:ext uri="{FF2B5EF4-FFF2-40B4-BE49-F238E27FC236}">
                <a16:creationId xmlns:a16="http://schemas.microsoft.com/office/drawing/2014/main" id="{1006927C-3D0E-25F3-7370-9DDF0034D962}"/>
              </a:ext>
            </a:extLst>
          </p:cNvPr>
          <p:cNvSpPr>
            <a:spLocks noGrp="1"/>
          </p:cNvSpPr>
          <p:nvPr>
            <p:ph type="body" idx="1"/>
          </p:nvPr>
        </p:nvSpPr>
        <p:spPr>
          <a:xfrm>
            <a:off x="311700" y="1152475"/>
            <a:ext cx="4774650" cy="3416400"/>
          </a:xfrm>
        </p:spPr>
        <p:txBody>
          <a:bodyPr/>
          <a:lstStyle/>
          <a:p>
            <a:pPr marL="114300" indent="0">
              <a:buNone/>
            </a:pPr>
            <a:r>
              <a:rPr lang="da-DK" dirty="0">
                <a:solidFill>
                  <a:srgbClr val="000000"/>
                </a:solidFill>
                <a:latin typeface="CIDFont+F1"/>
              </a:rPr>
              <a:t>To konkrete målsætninger, som vil bidrage til det overordnede formål.</a:t>
            </a:r>
          </a:p>
          <a:p>
            <a:pPr marL="446088" lvl="1" indent="-342900">
              <a:buFont typeface="+mj-lt"/>
              <a:buAutoNum type="arabicPeriod"/>
            </a:pPr>
            <a:r>
              <a:rPr lang="da-DK" sz="1600" b="0" i="0" dirty="0">
                <a:solidFill>
                  <a:srgbClr val="000000"/>
                </a:solidFill>
                <a:effectLst/>
                <a:latin typeface="CIDFont+F1"/>
              </a:rPr>
              <a:t>Udvikling af en vidensbase om konkrete vilkår og processer for etablering af vedvarende energi-anlæg med et tilknyttet netværk af eksperter, som kan bistå borgere, lokale borgergrupper, virksomheder og f.eks. grundejerforeninger og andelsboligforeninger med praktisk viden om etablering af VE-anlæg, herunder: feasibility, teknik, lovgivning, økonomi, finansiering, modeller for overskudsdeling og borgerinddragelse.</a:t>
            </a:r>
          </a:p>
        </p:txBody>
      </p:sp>
      <p:pic>
        <p:nvPicPr>
          <p:cNvPr id="4" name="Billede 3">
            <a:extLst>
              <a:ext uri="{FF2B5EF4-FFF2-40B4-BE49-F238E27FC236}">
                <a16:creationId xmlns:a16="http://schemas.microsoft.com/office/drawing/2014/main" id="{0D949B80-0B70-272D-E2F9-A370B2FA7D11}"/>
              </a:ext>
            </a:extLst>
          </p:cNvPr>
          <p:cNvPicPr>
            <a:picLocks noChangeAspect="1"/>
          </p:cNvPicPr>
          <p:nvPr/>
        </p:nvPicPr>
        <p:blipFill>
          <a:blip r:embed="rId3"/>
          <a:stretch>
            <a:fillRect/>
          </a:stretch>
        </p:blipFill>
        <p:spPr>
          <a:xfrm>
            <a:off x="5383728" y="635624"/>
            <a:ext cx="3665521" cy="2061856"/>
          </a:xfrm>
          <a:prstGeom prst="rect">
            <a:avLst/>
          </a:prstGeom>
          <a:ln>
            <a:solidFill>
              <a:srgbClr val="002060"/>
            </a:solidFill>
          </a:ln>
        </p:spPr>
      </p:pic>
      <p:pic>
        <p:nvPicPr>
          <p:cNvPr id="5" name="Billede 4">
            <a:extLst>
              <a:ext uri="{FF2B5EF4-FFF2-40B4-BE49-F238E27FC236}">
                <a16:creationId xmlns:a16="http://schemas.microsoft.com/office/drawing/2014/main" id="{2E6E32D0-EAC6-561D-BBFD-DB6141878345}"/>
              </a:ext>
            </a:extLst>
          </p:cNvPr>
          <p:cNvPicPr>
            <a:picLocks noChangeAspect="1"/>
          </p:cNvPicPr>
          <p:nvPr/>
        </p:nvPicPr>
        <p:blipFill>
          <a:blip r:embed="rId4"/>
          <a:stretch>
            <a:fillRect/>
          </a:stretch>
        </p:blipFill>
        <p:spPr>
          <a:xfrm>
            <a:off x="5383728" y="2860675"/>
            <a:ext cx="3665522" cy="2061856"/>
          </a:xfrm>
          <a:prstGeom prst="rect">
            <a:avLst/>
          </a:prstGeom>
          <a:ln>
            <a:solidFill>
              <a:srgbClr val="002060"/>
            </a:solidFill>
          </a:ln>
        </p:spPr>
      </p:pic>
      <p:sp>
        <p:nvSpPr>
          <p:cNvPr id="9" name="Rektangel: afrundede hjørner 8">
            <a:hlinkClick r:id="rId5" action="ppaction://hlinksldjump"/>
            <a:extLst>
              <a:ext uri="{FF2B5EF4-FFF2-40B4-BE49-F238E27FC236}">
                <a16:creationId xmlns:a16="http://schemas.microsoft.com/office/drawing/2014/main" id="{4647B91B-47FA-82F0-C46F-EB35EE459627}"/>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spTree>
    <p:extLst>
      <p:ext uri="{BB962C8B-B14F-4D97-AF65-F5344CB8AC3E}">
        <p14:creationId xmlns:p14="http://schemas.microsoft.com/office/powerpoint/2010/main" val="664659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A51E1-0E13-9419-E901-1804E43EC9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11BEC2-9644-03B9-E567-6393D701A57F}"/>
              </a:ext>
            </a:extLst>
          </p:cNvPr>
          <p:cNvSpPr>
            <a:spLocks noGrp="1"/>
          </p:cNvSpPr>
          <p:nvPr>
            <p:ph type="title"/>
          </p:nvPr>
        </p:nvSpPr>
        <p:spPr/>
        <p:txBody>
          <a:bodyPr/>
          <a:lstStyle/>
          <a:p>
            <a:r>
              <a:rPr lang="da-DK" dirty="0"/>
              <a:t>Mål og resultater</a:t>
            </a:r>
          </a:p>
        </p:txBody>
      </p:sp>
      <p:sp>
        <p:nvSpPr>
          <p:cNvPr id="3" name="Pladsholder til tekst 2">
            <a:extLst>
              <a:ext uri="{FF2B5EF4-FFF2-40B4-BE49-F238E27FC236}">
                <a16:creationId xmlns:a16="http://schemas.microsoft.com/office/drawing/2014/main" id="{BE1F17E6-5CE1-A1D2-9499-995D51C77B59}"/>
              </a:ext>
            </a:extLst>
          </p:cNvPr>
          <p:cNvSpPr>
            <a:spLocks noGrp="1"/>
          </p:cNvSpPr>
          <p:nvPr>
            <p:ph type="body" idx="1"/>
          </p:nvPr>
        </p:nvSpPr>
        <p:spPr>
          <a:xfrm>
            <a:off x="311700" y="1152475"/>
            <a:ext cx="4694640" cy="3416400"/>
          </a:xfrm>
        </p:spPr>
        <p:txBody>
          <a:bodyPr/>
          <a:lstStyle/>
          <a:p>
            <a:pPr marL="114300" indent="0">
              <a:buNone/>
            </a:pPr>
            <a:r>
              <a:rPr lang="da-DK" dirty="0">
                <a:solidFill>
                  <a:srgbClr val="000000"/>
                </a:solidFill>
                <a:latin typeface="CIDFont+F1"/>
              </a:rPr>
              <a:t>To konkrete målsætninger, som vil bidrage til det overordnede formål.</a:t>
            </a:r>
          </a:p>
          <a:p>
            <a:pPr marL="446088" lvl="1" indent="-342900">
              <a:buFont typeface="+mj-lt"/>
              <a:buAutoNum type="arabicPeriod" startAt="2"/>
            </a:pPr>
            <a:r>
              <a:rPr lang="da-DK" sz="1600" b="0" i="0" dirty="0">
                <a:solidFill>
                  <a:srgbClr val="000000"/>
                </a:solidFill>
                <a:effectLst/>
                <a:latin typeface="CIDFont+F1"/>
              </a:rPr>
              <a:t>Stimulere til handling ved at identificere og arbejde med en eller flere cases i samarbejde med lokale borgergrupper og aktører. Gennem fælles undersøgelse og diskussion af muligheder, behov, lokale krav, og lokalt udbytte vil projektet støtte etablering af et eller flere borgerdrevne eller på anden måde </a:t>
            </a:r>
            <a:r>
              <a:rPr lang="da-DK" sz="1600" b="0" i="0" dirty="0" err="1">
                <a:solidFill>
                  <a:srgbClr val="000000"/>
                </a:solidFill>
                <a:effectLst/>
                <a:latin typeface="CIDFont+F1"/>
              </a:rPr>
              <a:t>sam</a:t>
            </a:r>
            <a:r>
              <a:rPr lang="da-DK" sz="1600" b="0" i="0" dirty="0">
                <a:solidFill>
                  <a:srgbClr val="000000"/>
                </a:solidFill>
                <a:effectLst/>
                <a:latin typeface="CIDFont+F1"/>
              </a:rPr>
              <a:t>-drevne VE-initiativer. Mulige partnere vil blive identificeret i starten af projektet, herunder Vindinge lokalråd ift. mulig udnyttelse af grusgravsområdet til både VE og rekreative formål.</a:t>
            </a:r>
            <a:r>
              <a:rPr lang="da-DK" sz="1600" dirty="0"/>
              <a:t> </a:t>
            </a:r>
            <a:br>
              <a:rPr lang="da-DK" sz="1800" dirty="0"/>
            </a:br>
            <a:endParaRPr lang="da-DK" sz="1800" dirty="0"/>
          </a:p>
        </p:txBody>
      </p:sp>
      <p:pic>
        <p:nvPicPr>
          <p:cNvPr id="6" name="Billede 5">
            <a:extLst>
              <a:ext uri="{FF2B5EF4-FFF2-40B4-BE49-F238E27FC236}">
                <a16:creationId xmlns:a16="http://schemas.microsoft.com/office/drawing/2014/main" id="{5BAE8A23-610A-069B-A80A-B3430F423AD2}"/>
              </a:ext>
            </a:extLst>
          </p:cNvPr>
          <p:cNvPicPr>
            <a:picLocks noChangeAspect="1"/>
          </p:cNvPicPr>
          <p:nvPr/>
        </p:nvPicPr>
        <p:blipFill>
          <a:blip r:embed="rId3"/>
          <a:stretch>
            <a:fillRect/>
          </a:stretch>
        </p:blipFill>
        <p:spPr>
          <a:xfrm>
            <a:off x="5006340" y="2043112"/>
            <a:ext cx="3947161" cy="2220278"/>
          </a:xfrm>
          <a:prstGeom prst="rect">
            <a:avLst/>
          </a:prstGeom>
          <a:ln>
            <a:solidFill>
              <a:srgbClr val="002060"/>
            </a:solidFill>
          </a:ln>
        </p:spPr>
      </p:pic>
      <p:sp>
        <p:nvSpPr>
          <p:cNvPr id="7" name="Rektangel: afrundede hjørner 6">
            <a:hlinkClick r:id="rId4" action="ppaction://hlinksldjump"/>
            <a:extLst>
              <a:ext uri="{FF2B5EF4-FFF2-40B4-BE49-F238E27FC236}">
                <a16:creationId xmlns:a16="http://schemas.microsoft.com/office/drawing/2014/main" id="{CFF492D7-7C7B-ED57-0D2E-C77F1EEF6462}"/>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spTree>
    <p:extLst>
      <p:ext uri="{BB962C8B-B14F-4D97-AF65-F5344CB8AC3E}">
        <p14:creationId xmlns:p14="http://schemas.microsoft.com/office/powerpoint/2010/main" val="651428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E3C76D-D635-C937-5B9C-BCB0AEE1B5EE}"/>
              </a:ext>
            </a:extLst>
          </p:cNvPr>
          <p:cNvSpPr>
            <a:spLocks noGrp="1"/>
          </p:cNvSpPr>
          <p:nvPr>
            <p:ph type="title"/>
          </p:nvPr>
        </p:nvSpPr>
        <p:spPr/>
        <p:txBody>
          <a:bodyPr/>
          <a:lstStyle/>
          <a:p>
            <a:r>
              <a:rPr lang="da-DK" dirty="0"/>
              <a:t>Indsatser</a:t>
            </a:r>
          </a:p>
        </p:txBody>
      </p:sp>
      <p:sp>
        <p:nvSpPr>
          <p:cNvPr id="3" name="Pladsholder til tekst 2">
            <a:extLst>
              <a:ext uri="{FF2B5EF4-FFF2-40B4-BE49-F238E27FC236}">
                <a16:creationId xmlns:a16="http://schemas.microsoft.com/office/drawing/2014/main" id="{B83FA2E2-02DA-1C82-BCA3-1079C1080596}"/>
              </a:ext>
            </a:extLst>
          </p:cNvPr>
          <p:cNvSpPr>
            <a:spLocks noGrp="1"/>
          </p:cNvSpPr>
          <p:nvPr>
            <p:ph type="body" idx="1"/>
          </p:nvPr>
        </p:nvSpPr>
        <p:spPr>
          <a:xfrm>
            <a:off x="311700" y="1152475"/>
            <a:ext cx="3311610" cy="3416400"/>
          </a:xfrm>
        </p:spPr>
        <p:txBody>
          <a:bodyPr/>
          <a:lstStyle/>
          <a:p>
            <a:pPr marL="457200" indent="-342900">
              <a:buFont typeface="+mj-lt"/>
              <a:buAutoNum type="arabicPeriod"/>
            </a:pPr>
            <a:r>
              <a:rPr lang="da-DK" sz="1800" b="0" i="0" dirty="0">
                <a:solidFill>
                  <a:srgbClr val="000000"/>
                </a:solidFill>
                <a:effectLst/>
                <a:latin typeface="CIDFont+F1"/>
              </a:rPr>
              <a:t>Etablering af katalog over udfordringer og tilhørende løsninger når VE-anlæg etableres</a:t>
            </a:r>
          </a:p>
          <a:p>
            <a:pPr marL="457200" indent="-342900">
              <a:buFont typeface="+mj-lt"/>
              <a:buAutoNum type="arabicPeriod"/>
            </a:pPr>
            <a:r>
              <a:rPr lang="da-DK" sz="1800" b="0" i="0" dirty="0">
                <a:solidFill>
                  <a:srgbClr val="000000"/>
                </a:solidFill>
                <a:effectLst/>
                <a:latin typeface="CIDFont+F1"/>
              </a:rPr>
              <a:t>Identifikation af best practices og lokale ressourcer</a:t>
            </a:r>
          </a:p>
          <a:p>
            <a:pPr marL="457200" indent="-342900">
              <a:buFont typeface="+mj-lt"/>
              <a:buAutoNum type="arabicPeriod"/>
            </a:pPr>
            <a:r>
              <a:rPr lang="da-DK" sz="1800" b="0" i="0" dirty="0">
                <a:solidFill>
                  <a:srgbClr val="000000"/>
                </a:solidFill>
                <a:effectLst/>
                <a:latin typeface="CIDFont+F1"/>
              </a:rPr>
              <a:t>Workshops om modeludvikling i de identificerede lokalområder</a:t>
            </a:r>
          </a:p>
          <a:p>
            <a:pPr marL="457200" indent="-342900">
              <a:buFont typeface="+mj-lt"/>
              <a:buAutoNum type="arabicPeriod"/>
            </a:pPr>
            <a:r>
              <a:rPr lang="da-DK" sz="1800" b="0" i="0" dirty="0">
                <a:solidFill>
                  <a:srgbClr val="000000"/>
                </a:solidFill>
                <a:effectLst/>
                <a:latin typeface="CIDFont+F1"/>
              </a:rPr>
              <a:t>Formidling af erfaringer og modeller</a:t>
            </a:r>
            <a:r>
              <a:rPr lang="da-DK" dirty="0"/>
              <a:t> </a:t>
            </a:r>
            <a:br>
              <a:rPr lang="da-DK" dirty="0"/>
            </a:br>
            <a:br>
              <a:rPr lang="da-DK" dirty="0"/>
            </a:br>
            <a:endParaRPr lang="da-DK" dirty="0"/>
          </a:p>
        </p:txBody>
      </p:sp>
      <p:pic>
        <p:nvPicPr>
          <p:cNvPr id="6" name="Billede 5">
            <a:extLst>
              <a:ext uri="{FF2B5EF4-FFF2-40B4-BE49-F238E27FC236}">
                <a16:creationId xmlns:a16="http://schemas.microsoft.com/office/drawing/2014/main" id="{B38F83F5-1009-CADD-AFF4-FD41DB9EA43B}"/>
              </a:ext>
            </a:extLst>
          </p:cNvPr>
          <p:cNvPicPr>
            <a:picLocks noChangeAspect="1"/>
          </p:cNvPicPr>
          <p:nvPr/>
        </p:nvPicPr>
        <p:blipFill>
          <a:blip r:embed="rId3"/>
          <a:stretch>
            <a:fillRect/>
          </a:stretch>
        </p:blipFill>
        <p:spPr>
          <a:xfrm>
            <a:off x="4123422" y="1017725"/>
            <a:ext cx="3040380" cy="1710214"/>
          </a:xfrm>
          <a:prstGeom prst="rect">
            <a:avLst/>
          </a:prstGeom>
          <a:ln>
            <a:solidFill>
              <a:srgbClr val="002060"/>
            </a:solidFill>
          </a:ln>
        </p:spPr>
      </p:pic>
      <p:pic>
        <p:nvPicPr>
          <p:cNvPr id="7" name="Billede 6">
            <a:extLst>
              <a:ext uri="{FF2B5EF4-FFF2-40B4-BE49-F238E27FC236}">
                <a16:creationId xmlns:a16="http://schemas.microsoft.com/office/drawing/2014/main" id="{9F2DD894-896B-B533-6289-CA57D10D50B2}"/>
              </a:ext>
            </a:extLst>
          </p:cNvPr>
          <p:cNvPicPr>
            <a:picLocks noChangeAspect="1"/>
          </p:cNvPicPr>
          <p:nvPr/>
        </p:nvPicPr>
        <p:blipFill>
          <a:blip r:embed="rId4"/>
          <a:stretch>
            <a:fillRect/>
          </a:stretch>
        </p:blipFill>
        <p:spPr>
          <a:xfrm>
            <a:off x="4707616" y="1621085"/>
            <a:ext cx="3040379" cy="1710214"/>
          </a:xfrm>
          <a:prstGeom prst="rect">
            <a:avLst/>
          </a:prstGeom>
          <a:ln>
            <a:solidFill>
              <a:srgbClr val="002060"/>
            </a:solidFill>
          </a:ln>
        </p:spPr>
      </p:pic>
      <p:pic>
        <p:nvPicPr>
          <p:cNvPr id="8" name="Billede 7">
            <a:extLst>
              <a:ext uri="{FF2B5EF4-FFF2-40B4-BE49-F238E27FC236}">
                <a16:creationId xmlns:a16="http://schemas.microsoft.com/office/drawing/2014/main" id="{1878F0AC-77D7-1F13-A8C5-D46EF965A9C7}"/>
              </a:ext>
            </a:extLst>
          </p:cNvPr>
          <p:cNvPicPr>
            <a:picLocks noChangeAspect="1"/>
          </p:cNvPicPr>
          <p:nvPr/>
        </p:nvPicPr>
        <p:blipFill>
          <a:blip r:embed="rId5"/>
          <a:stretch>
            <a:fillRect/>
          </a:stretch>
        </p:blipFill>
        <p:spPr>
          <a:xfrm>
            <a:off x="5211601" y="2492791"/>
            <a:ext cx="3120588" cy="1755331"/>
          </a:xfrm>
          <a:prstGeom prst="rect">
            <a:avLst/>
          </a:prstGeom>
          <a:ln>
            <a:solidFill>
              <a:srgbClr val="002060"/>
            </a:solidFill>
          </a:ln>
        </p:spPr>
      </p:pic>
      <p:pic>
        <p:nvPicPr>
          <p:cNvPr id="4" name="Billede 3">
            <a:extLst>
              <a:ext uri="{FF2B5EF4-FFF2-40B4-BE49-F238E27FC236}">
                <a16:creationId xmlns:a16="http://schemas.microsoft.com/office/drawing/2014/main" id="{E3631650-A04E-0126-234A-47408210212A}"/>
              </a:ext>
            </a:extLst>
          </p:cNvPr>
          <p:cNvPicPr>
            <a:picLocks noChangeAspect="1"/>
          </p:cNvPicPr>
          <p:nvPr/>
        </p:nvPicPr>
        <p:blipFill>
          <a:blip r:embed="rId6"/>
          <a:stretch>
            <a:fillRect/>
          </a:stretch>
        </p:blipFill>
        <p:spPr>
          <a:xfrm>
            <a:off x="6023412" y="3285299"/>
            <a:ext cx="3120588" cy="1755331"/>
          </a:xfrm>
          <a:prstGeom prst="rect">
            <a:avLst/>
          </a:prstGeom>
          <a:ln>
            <a:solidFill>
              <a:srgbClr val="002060"/>
            </a:solidFill>
          </a:ln>
        </p:spPr>
      </p:pic>
      <p:sp>
        <p:nvSpPr>
          <p:cNvPr id="9" name="Rektangel: afrundede hjørner 8">
            <a:hlinkClick r:id="rId7" action="ppaction://hlinksldjump"/>
            <a:extLst>
              <a:ext uri="{FF2B5EF4-FFF2-40B4-BE49-F238E27FC236}">
                <a16:creationId xmlns:a16="http://schemas.microsoft.com/office/drawing/2014/main" id="{0DFB0D5F-B80B-2C2E-A955-314F317942F4}"/>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spTree>
    <p:extLst>
      <p:ext uri="{BB962C8B-B14F-4D97-AF65-F5344CB8AC3E}">
        <p14:creationId xmlns:p14="http://schemas.microsoft.com/office/powerpoint/2010/main" val="2692421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D61C8B-3DD5-6EA0-2EE7-B9237F4C7915}"/>
              </a:ext>
            </a:extLst>
          </p:cNvPr>
          <p:cNvSpPr>
            <a:spLocks noGrp="1"/>
          </p:cNvSpPr>
          <p:nvPr>
            <p:ph type="title"/>
          </p:nvPr>
        </p:nvSpPr>
        <p:spPr/>
        <p:txBody>
          <a:bodyPr/>
          <a:lstStyle/>
          <a:p>
            <a:r>
              <a:rPr lang="da-DK" dirty="0"/>
              <a:t>Budget og realiseret resultat</a:t>
            </a:r>
          </a:p>
        </p:txBody>
      </p:sp>
      <p:sp>
        <p:nvSpPr>
          <p:cNvPr id="8" name="Rektangel: afrundede hjørner 7">
            <a:hlinkClick r:id="rId3" action="ppaction://hlinksldjump"/>
            <a:extLst>
              <a:ext uri="{FF2B5EF4-FFF2-40B4-BE49-F238E27FC236}">
                <a16:creationId xmlns:a16="http://schemas.microsoft.com/office/drawing/2014/main" id="{59ED6E5A-7626-C044-829B-01C921767AFD}"/>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graphicFrame>
        <p:nvGraphicFramePr>
          <p:cNvPr id="3" name="Objekt 2">
            <a:extLst>
              <a:ext uri="{FF2B5EF4-FFF2-40B4-BE49-F238E27FC236}">
                <a16:creationId xmlns:a16="http://schemas.microsoft.com/office/drawing/2014/main" id="{9FFEF339-2FA5-BFD0-DDC3-9C4691E8C558}"/>
              </a:ext>
            </a:extLst>
          </p:cNvPr>
          <p:cNvGraphicFramePr>
            <a:graphicFrameLocks noChangeAspect="1"/>
          </p:cNvGraphicFramePr>
          <p:nvPr>
            <p:extLst>
              <p:ext uri="{D42A27DB-BD31-4B8C-83A1-F6EECF244321}">
                <p14:modId xmlns:p14="http://schemas.microsoft.com/office/powerpoint/2010/main" val="3023255589"/>
              </p:ext>
            </p:extLst>
          </p:nvPr>
        </p:nvGraphicFramePr>
        <p:xfrm>
          <a:off x="533400" y="1181100"/>
          <a:ext cx="8077200" cy="2781300"/>
        </p:xfrm>
        <a:graphic>
          <a:graphicData uri="http://schemas.openxmlformats.org/presentationml/2006/ole">
            <mc:AlternateContent xmlns:mc="http://schemas.openxmlformats.org/markup-compatibility/2006">
              <mc:Choice xmlns:v="urn:schemas-microsoft-com:vml" Requires="v">
                <p:oleObj name="Worksheet" r:id="rId4" imgW="8077022" imgH="2781510" progId="Excel.Sheet.12">
                  <p:embed/>
                </p:oleObj>
              </mc:Choice>
              <mc:Fallback>
                <p:oleObj name="Worksheet" r:id="rId4" imgW="8077022" imgH="2781510" progId="Excel.Sheet.12">
                  <p:embed/>
                  <p:pic>
                    <p:nvPicPr>
                      <p:cNvPr id="0" name=""/>
                      <p:cNvPicPr/>
                      <p:nvPr/>
                    </p:nvPicPr>
                    <p:blipFill>
                      <a:blip r:embed="rId5"/>
                      <a:stretch>
                        <a:fillRect/>
                      </a:stretch>
                    </p:blipFill>
                    <p:spPr>
                      <a:xfrm>
                        <a:off x="533400" y="1181100"/>
                        <a:ext cx="8077200" cy="2781300"/>
                      </a:xfrm>
                      <a:prstGeom prst="rect">
                        <a:avLst/>
                      </a:prstGeom>
                    </p:spPr>
                  </p:pic>
                </p:oleObj>
              </mc:Fallback>
            </mc:AlternateContent>
          </a:graphicData>
        </a:graphic>
      </p:graphicFrame>
    </p:spTree>
    <p:extLst>
      <p:ext uri="{BB962C8B-B14F-4D97-AF65-F5344CB8AC3E}">
        <p14:creationId xmlns:p14="http://schemas.microsoft.com/office/powerpoint/2010/main" val="920400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8AE10D-41C2-AF63-BE93-F3D0B63BFCBD}"/>
              </a:ext>
            </a:extLst>
          </p:cNvPr>
          <p:cNvSpPr>
            <a:spLocks noGrp="1"/>
          </p:cNvSpPr>
          <p:nvPr>
            <p:ph type="title"/>
          </p:nvPr>
        </p:nvSpPr>
        <p:spPr>
          <a:xfrm>
            <a:off x="311700" y="38625"/>
            <a:ext cx="8520600" cy="572700"/>
          </a:xfrm>
        </p:spPr>
        <p:txBody>
          <a:bodyPr/>
          <a:lstStyle/>
          <a:p>
            <a:r>
              <a:rPr lang="da-DK" dirty="0"/>
              <a:t>Samarbejde med lokale</a:t>
            </a:r>
            <a:br>
              <a:rPr lang="da-DK" dirty="0"/>
            </a:br>
            <a:r>
              <a:rPr lang="da-DK" dirty="0"/>
              <a:t> interessenter og netværk</a:t>
            </a:r>
            <a:br>
              <a:rPr lang="da-DK" dirty="0"/>
            </a:br>
            <a:endParaRPr lang="da-DK" dirty="0"/>
          </a:p>
        </p:txBody>
      </p:sp>
      <p:sp>
        <p:nvSpPr>
          <p:cNvPr id="3" name="Pladsholder til tekst 2">
            <a:extLst>
              <a:ext uri="{FF2B5EF4-FFF2-40B4-BE49-F238E27FC236}">
                <a16:creationId xmlns:a16="http://schemas.microsoft.com/office/drawing/2014/main" id="{C749D3F6-F783-C24B-BAA2-0F112F82F80C}"/>
              </a:ext>
            </a:extLst>
          </p:cNvPr>
          <p:cNvSpPr>
            <a:spLocks noGrp="1"/>
          </p:cNvSpPr>
          <p:nvPr>
            <p:ph type="body" idx="1"/>
          </p:nvPr>
        </p:nvSpPr>
        <p:spPr>
          <a:xfrm>
            <a:off x="311700" y="992455"/>
            <a:ext cx="3267746" cy="3416400"/>
          </a:xfrm>
        </p:spPr>
        <p:txBody>
          <a:bodyPr/>
          <a:lstStyle/>
          <a:p>
            <a:r>
              <a:rPr lang="da-DK" sz="1050" dirty="0"/>
              <a:t>Ågerup &amp; Omegns Landsbyråd</a:t>
            </a:r>
          </a:p>
          <a:p>
            <a:r>
              <a:rPr lang="da-DK" sz="1050" dirty="0"/>
              <a:t>Herringløse Landsbyråd</a:t>
            </a:r>
          </a:p>
          <a:p>
            <a:r>
              <a:rPr lang="da-DK" sz="1050" dirty="0"/>
              <a:t>Vor Frue Lokalråd og Oldermænd i Darup, Kamstrup, Øde Hastrup, Tjæreby</a:t>
            </a:r>
          </a:p>
          <a:p>
            <a:r>
              <a:rPr lang="da-DK" sz="1050" dirty="0"/>
              <a:t>Gundsølille borgere</a:t>
            </a:r>
          </a:p>
          <a:p>
            <a:r>
              <a:rPr lang="da-DK" sz="1050" dirty="0"/>
              <a:t>Lille Valby borgere</a:t>
            </a:r>
          </a:p>
          <a:p>
            <a:r>
              <a:rPr lang="da-DK" sz="1050" dirty="0"/>
              <a:t>Viby Cosmos &amp; Varmegruppen i Viby</a:t>
            </a:r>
          </a:p>
          <a:p>
            <a:r>
              <a:rPr lang="da-DK" sz="1050" dirty="0"/>
              <a:t>Gadstrup Varmegruppe</a:t>
            </a:r>
          </a:p>
          <a:p>
            <a:r>
              <a:rPr lang="da-DK" sz="1050" dirty="0"/>
              <a:t>Veddelev Varmegruppe</a:t>
            </a:r>
          </a:p>
          <a:p>
            <a:r>
              <a:rPr lang="da-DK" sz="1050" dirty="0"/>
              <a:t>Gundsømagle Landsbyråd</a:t>
            </a:r>
          </a:p>
          <a:p>
            <a:r>
              <a:rPr lang="da-DK" sz="1050" dirty="0"/>
              <a:t>Næstved, Svendborg, kommuner</a:t>
            </a:r>
          </a:p>
          <a:p>
            <a:r>
              <a:rPr lang="da-DK" sz="1050" dirty="0"/>
              <a:t>Vindinge Lokalråd</a:t>
            </a:r>
          </a:p>
          <a:p>
            <a:r>
              <a:rPr lang="da-DK" sz="1050" dirty="0"/>
              <a:t>VIROS (Vind i Roskilde)</a:t>
            </a:r>
          </a:p>
          <a:p>
            <a:r>
              <a:rPr lang="da-DK" sz="1050" dirty="0"/>
              <a:t>A/B bofællesskaber – solceller (A/B Ibsgården, Munksøgård, Trekronerbo og Kæphøj)</a:t>
            </a:r>
          </a:p>
          <a:p>
            <a:r>
              <a:rPr lang="da-DK" sz="1050" dirty="0"/>
              <a:t>Roskilde Solenergi</a:t>
            </a:r>
          </a:p>
          <a:p>
            <a:r>
              <a:rPr lang="da-DK" sz="1050" dirty="0"/>
              <a:t>Corolab</a:t>
            </a:r>
          </a:p>
          <a:p>
            <a:r>
              <a:rPr lang="da-DK" sz="1050" dirty="0"/>
              <a:t>Danfoss</a:t>
            </a:r>
          </a:p>
          <a:p>
            <a:r>
              <a:rPr lang="da-DK" sz="1050" dirty="0"/>
              <a:t>Fors A/S</a:t>
            </a:r>
          </a:p>
          <a:p>
            <a:r>
              <a:rPr lang="da-DK" sz="1050" dirty="0"/>
              <a:t>RUC, DTU</a:t>
            </a:r>
          </a:p>
          <a:p>
            <a:endParaRPr lang="da-DK" sz="1050" dirty="0"/>
          </a:p>
          <a:p>
            <a:endParaRPr lang="da-DK" sz="1050" dirty="0"/>
          </a:p>
        </p:txBody>
      </p:sp>
      <p:pic>
        <p:nvPicPr>
          <p:cNvPr id="10" name="Billede 9" descr="Et billede, der indeholder kort, Byplanlægning, Plan, tekst&#10;&#10;Automatisk genereret beskrivelse">
            <a:extLst>
              <a:ext uri="{FF2B5EF4-FFF2-40B4-BE49-F238E27FC236}">
                <a16:creationId xmlns:a16="http://schemas.microsoft.com/office/drawing/2014/main" id="{C089B21C-FFFC-4D4D-FED3-736233D76182}"/>
              </a:ext>
            </a:extLst>
          </p:cNvPr>
          <p:cNvPicPr>
            <a:picLocks noChangeAspect="1"/>
          </p:cNvPicPr>
          <p:nvPr/>
        </p:nvPicPr>
        <p:blipFill>
          <a:blip r:embed="rId3"/>
          <a:stretch>
            <a:fillRect/>
          </a:stretch>
        </p:blipFill>
        <p:spPr>
          <a:xfrm>
            <a:off x="6303031" y="127065"/>
            <a:ext cx="2794359" cy="1731843"/>
          </a:xfrm>
          <a:prstGeom prst="rect">
            <a:avLst/>
          </a:prstGeom>
        </p:spPr>
      </p:pic>
      <p:pic>
        <p:nvPicPr>
          <p:cNvPr id="14" name="Billede 13">
            <a:extLst>
              <a:ext uri="{FF2B5EF4-FFF2-40B4-BE49-F238E27FC236}">
                <a16:creationId xmlns:a16="http://schemas.microsoft.com/office/drawing/2014/main" id="{739A7BF6-8017-68E2-3BA3-788CA69D717B}"/>
              </a:ext>
            </a:extLst>
          </p:cNvPr>
          <p:cNvPicPr>
            <a:picLocks noChangeAspect="1"/>
          </p:cNvPicPr>
          <p:nvPr/>
        </p:nvPicPr>
        <p:blipFill>
          <a:blip r:embed="rId4"/>
          <a:stretch>
            <a:fillRect/>
          </a:stretch>
        </p:blipFill>
        <p:spPr>
          <a:xfrm>
            <a:off x="7701490" y="2779597"/>
            <a:ext cx="445888" cy="445446"/>
          </a:xfrm>
          <a:prstGeom prst="rect">
            <a:avLst/>
          </a:prstGeom>
        </p:spPr>
      </p:pic>
      <p:pic>
        <p:nvPicPr>
          <p:cNvPr id="16" name="Grafik 15">
            <a:extLst>
              <a:ext uri="{FF2B5EF4-FFF2-40B4-BE49-F238E27FC236}">
                <a16:creationId xmlns:a16="http://schemas.microsoft.com/office/drawing/2014/main" id="{A1FD1B60-AF54-4D04-BC38-1FB8F9AD1E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10236" y="1971946"/>
            <a:ext cx="1099759" cy="453784"/>
          </a:xfrm>
          <a:prstGeom prst="rect">
            <a:avLst/>
          </a:prstGeom>
        </p:spPr>
      </p:pic>
      <p:pic>
        <p:nvPicPr>
          <p:cNvPr id="18" name="Billede 17">
            <a:extLst>
              <a:ext uri="{FF2B5EF4-FFF2-40B4-BE49-F238E27FC236}">
                <a16:creationId xmlns:a16="http://schemas.microsoft.com/office/drawing/2014/main" id="{5329FA11-4F8C-CD71-0765-1426934E8800}"/>
              </a:ext>
            </a:extLst>
          </p:cNvPr>
          <p:cNvPicPr>
            <a:picLocks noChangeAspect="1"/>
          </p:cNvPicPr>
          <p:nvPr/>
        </p:nvPicPr>
        <p:blipFill>
          <a:blip r:embed="rId7"/>
          <a:stretch>
            <a:fillRect/>
          </a:stretch>
        </p:blipFill>
        <p:spPr>
          <a:xfrm>
            <a:off x="4164081" y="4487909"/>
            <a:ext cx="2788085" cy="484884"/>
          </a:xfrm>
          <a:prstGeom prst="rect">
            <a:avLst/>
          </a:prstGeom>
        </p:spPr>
      </p:pic>
      <p:pic>
        <p:nvPicPr>
          <p:cNvPr id="20" name="Grafik 19">
            <a:extLst>
              <a:ext uri="{FF2B5EF4-FFF2-40B4-BE49-F238E27FC236}">
                <a16:creationId xmlns:a16="http://schemas.microsoft.com/office/drawing/2014/main" id="{6EE2990D-E51F-8ED7-6BF7-F828F2B0C7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17831" y="2517632"/>
            <a:ext cx="582057" cy="451847"/>
          </a:xfrm>
          <a:prstGeom prst="rect">
            <a:avLst/>
          </a:prstGeom>
        </p:spPr>
      </p:pic>
      <p:pic>
        <p:nvPicPr>
          <p:cNvPr id="22" name="Billede 21">
            <a:extLst>
              <a:ext uri="{FF2B5EF4-FFF2-40B4-BE49-F238E27FC236}">
                <a16:creationId xmlns:a16="http://schemas.microsoft.com/office/drawing/2014/main" id="{B40EB8AD-2425-CDC5-CA4B-5F01EEDAD330}"/>
              </a:ext>
            </a:extLst>
          </p:cNvPr>
          <p:cNvPicPr>
            <a:picLocks noChangeAspect="1"/>
          </p:cNvPicPr>
          <p:nvPr/>
        </p:nvPicPr>
        <p:blipFill>
          <a:blip r:embed="rId10"/>
          <a:stretch>
            <a:fillRect/>
          </a:stretch>
        </p:blipFill>
        <p:spPr>
          <a:xfrm>
            <a:off x="3747742" y="1888503"/>
            <a:ext cx="1212185" cy="376684"/>
          </a:xfrm>
          <a:prstGeom prst="rect">
            <a:avLst/>
          </a:prstGeom>
        </p:spPr>
      </p:pic>
      <p:pic>
        <p:nvPicPr>
          <p:cNvPr id="26" name="Billede 25">
            <a:extLst>
              <a:ext uri="{FF2B5EF4-FFF2-40B4-BE49-F238E27FC236}">
                <a16:creationId xmlns:a16="http://schemas.microsoft.com/office/drawing/2014/main" id="{16CEB929-D979-79C6-8AA4-D70D10D878F3}"/>
              </a:ext>
            </a:extLst>
          </p:cNvPr>
          <p:cNvPicPr>
            <a:picLocks noChangeAspect="1"/>
          </p:cNvPicPr>
          <p:nvPr/>
        </p:nvPicPr>
        <p:blipFill>
          <a:blip r:embed="rId11"/>
          <a:stretch>
            <a:fillRect/>
          </a:stretch>
        </p:blipFill>
        <p:spPr>
          <a:xfrm>
            <a:off x="5420694" y="3543828"/>
            <a:ext cx="1449833" cy="530202"/>
          </a:xfrm>
          <a:prstGeom prst="rect">
            <a:avLst/>
          </a:prstGeom>
        </p:spPr>
      </p:pic>
      <p:pic>
        <p:nvPicPr>
          <p:cNvPr id="28" name="Billede 27">
            <a:extLst>
              <a:ext uri="{FF2B5EF4-FFF2-40B4-BE49-F238E27FC236}">
                <a16:creationId xmlns:a16="http://schemas.microsoft.com/office/drawing/2014/main" id="{6F4FF7C6-AF30-63B6-602F-86D82FA55347}"/>
              </a:ext>
            </a:extLst>
          </p:cNvPr>
          <p:cNvPicPr>
            <a:picLocks noChangeAspect="1"/>
          </p:cNvPicPr>
          <p:nvPr/>
        </p:nvPicPr>
        <p:blipFill>
          <a:blip r:embed="rId12"/>
          <a:stretch>
            <a:fillRect/>
          </a:stretch>
        </p:blipFill>
        <p:spPr>
          <a:xfrm>
            <a:off x="3867742" y="2474047"/>
            <a:ext cx="1121262" cy="830408"/>
          </a:xfrm>
          <a:prstGeom prst="rect">
            <a:avLst/>
          </a:prstGeom>
        </p:spPr>
      </p:pic>
      <p:pic>
        <p:nvPicPr>
          <p:cNvPr id="30" name="Billede 29">
            <a:extLst>
              <a:ext uri="{FF2B5EF4-FFF2-40B4-BE49-F238E27FC236}">
                <a16:creationId xmlns:a16="http://schemas.microsoft.com/office/drawing/2014/main" id="{0AAD3386-1353-6D52-AADE-DDC0FD085E66}"/>
              </a:ext>
            </a:extLst>
          </p:cNvPr>
          <p:cNvPicPr>
            <a:picLocks noChangeAspect="1"/>
          </p:cNvPicPr>
          <p:nvPr/>
        </p:nvPicPr>
        <p:blipFill>
          <a:blip r:embed="rId13"/>
          <a:stretch>
            <a:fillRect/>
          </a:stretch>
        </p:blipFill>
        <p:spPr>
          <a:xfrm>
            <a:off x="7946362" y="3871222"/>
            <a:ext cx="972184" cy="563883"/>
          </a:xfrm>
          <a:prstGeom prst="rect">
            <a:avLst/>
          </a:prstGeom>
        </p:spPr>
      </p:pic>
      <p:pic>
        <p:nvPicPr>
          <p:cNvPr id="32" name="Billede 31">
            <a:extLst>
              <a:ext uri="{FF2B5EF4-FFF2-40B4-BE49-F238E27FC236}">
                <a16:creationId xmlns:a16="http://schemas.microsoft.com/office/drawing/2014/main" id="{992B8C99-C557-D3C8-C29A-6C12966181F6}"/>
              </a:ext>
            </a:extLst>
          </p:cNvPr>
          <p:cNvPicPr>
            <a:picLocks noChangeAspect="1"/>
          </p:cNvPicPr>
          <p:nvPr/>
        </p:nvPicPr>
        <p:blipFill>
          <a:blip r:embed="rId14"/>
          <a:stretch>
            <a:fillRect/>
          </a:stretch>
        </p:blipFill>
        <p:spPr>
          <a:xfrm>
            <a:off x="5249409" y="1946685"/>
            <a:ext cx="1742304" cy="296895"/>
          </a:xfrm>
          <a:prstGeom prst="rect">
            <a:avLst/>
          </a:prstGeom>
        </p:spPr>
      </p:pic>
      <p:pic>
        <p:nvPicPr>
          <p:cNvPr id="34" name="Billede 33">
            <a:extLst>
              <a:ext uri="{FF2B5EF4-FFF2-40B4-BE49-F238E27FC236}">
                <a16:creationId xmlns:a16="http://schemas.microsoft.com/office/drawing/2014/main" id="{DD44B058-DC87-05E9-5D43-934F16D9595A}"/>
              </a:ext>
            </a:extLst>
          </p:cNvPr>
          <p:cNvPicPr>
            <a:picLocks noChangeAspect="1"/>
          </p:cNvPicPr>
          <p:nvPr/>
        </p:nvPicPr>
        <p:blipFill>
          <a:blip r:embed="rId15"/>
          <a:stretch>
            <a:fillRect/>
          </a:stretch>
        </p:blipFill>
        <p:spPr>
          <a:xfrm>
            <a:off x="3893466" y="1211660"/>
            <a:ext cx="1684043" cy="417606"/>
          </a:xfrm>
          <a:prstGeom prst="rect">
            <a:avLst/>
          </a:prstGeom>
        </p:spPr>
      </p:pic>
      <p:pic>
        <p:nvPicPr>
          <p:cNvPr id="36" name="Billede 35">
            <a:extLst>
              <a:ext uri="{FF2B5EF4-FFF2-40B4-BE49-F238E27FC236}">
                <a16:creationId xmlns:a16="http://schemas.microsoft.com/office/drawing/2014/main" id="{45ECB144-06FC-9247-1355-065A326C5166}"/>
              </a:ext>
            </a:extLst>
          </p:cNvPr>
          <p:cNvPicPr>
            <a:picLocks noChangeAspect="1"/>
          </p:cNvPicPr>
          <p:nvPr/>
        </p:nvPicPr>
        <p:blipFill>
          <a:blip r:embed="rId16"/>
          <a:stretch>
            <a:fillRect/>
          </a:stretch>
        </p:blipFill>
        <p:spPr>
          <a:xfrm>
            <a:off x="5564556" y="2639743"/>
            <a:ext cx="1479779" cy="796804"/>
          </a:xfrm>
          <a:prstGeom prst="rect">
            <a:avLst/>
          </a:prstGeom>
        </p:spPr>
      </p:pic>
      <p:pic>
        <p:nvPicPr>
          <p:cNvPr id="38" name="Billede 37">
            <a:extLst>
              <a:ext uri="{FF2B5EF4-FFF2-40B4-BE49-F238E27FC236}">
                <a16:creationId xmlns:a16="http://schemas.microsoft.com/office/drawing/2014/main" id="{AB2665C6-2E43-7308-404D-F1D58B171A40}"/>
              </a:ext>
            </a:extLst>
          </p:cNvPr>
          <p:cNvPicPr>
            <a:picLocks noChangeAspect="1"/>
          </p:cNvPicPr>
          <p:nvPr/>
        </p:nvPicPr>
        <p:blipFill>
          <a:blip r:embed="rId17"/>
          <a:stretch>
            <a:fillRect/>
          </a:stretch>
        </p:blipFill>
        <p:spPr>
          <a:xfrm>
            <a:off x="4946118" y="337278"/>
            <a:ext cx="1043027" cy="720000"/>
          </a:xfrm>
          <a:prstGeom prst="rect">
            <a:avLst/>
          </a:prstGeom>
        </p:spPr>
      </p:pic>
      <p:pic>
        <p:nvPicPr>
          <p:cNvPr id="42" name="Billede 41" descr="Et billede, der indeholder tekst, Font/skrifttype, Grafik, logo&#10;&#10;Automatisk genereret beskrivelse">
            <a:extLst>
              <a:ext uri="{FF2B5EF4-FFF2-40B4-BE49-F238E27FC236}">
                <a16:creationId xmlns:a16="http://schemas.microsoft.com/office/drawing/2014/main" id="{AC285670-611A-BC9E-03B3-6D3A8F5050DB}"/>
              </a:ext>
            </a:extLst>
          </p:cNvPr>
          <p:cNvPicPr>
            <a:picLocks noChangeAspect="1"/>
          </p:cNvPicPr>
          <p:nvPr/>
        </p:nvPicPr>
        <p:blipFill>
          <a:blip r:embed="rId18"/>
          <a:stretch>
            <a:fillRect/>
          </a:stretch>
        </p:blipFill>
        <p:spPr>
          <a:xfrm>
            <a:off x="8041151" y="3241935"/>
            <a:ext cx="972183" cy="452011"/>
          </a:xfrm>
          <a:prstGeom prst="rect">
            <a:avLst/>
          </a:prstGeom>
        </p:spPr>
      </p:pic>
      <p:pic>
        <p:nvPicPr>
          <p:cNvPr id="44" name="Billede 43" descr="Et billede, der indeholder symbol, emblem, logo, Varemærke&#10;&#10;Automatisk genereret beskrivelse">
            <a:extLst>
              <a:ext uri="{FF2B5EF4-FFF2-40B4-BE49-F238E27FC236}">
                <a16:creationId xmlns:a16="http://schemas.microsoft.com/office/drawing/2014/main" id="{483CEBD4-0514-B1F4-9D34-D85BF1941ACB}"/>
              </a:ext>
            </a:extLst>
          </p:cNvPr>
          <p:cNvPicPr>
            <a:picLocks noChangeAspect="1"/>
          </p:cNvPicPr>
          <p:nvPr/>
        </p:nvPicPr>
        <p:blipFill>
          <a:blip r:embed="rId19"/>
          <a:stretch>
            <a:fillRect/>
          </a:stretch>
        </p:blipFill>
        <p:spPr>
          <a:xfrm>
            <a:off x="6991713" y="4151416"/>
            <a:ext cx="868403" cy="578935"/>
          </a:xfrm>
          <a:prstGeom prst="rect">
            <a:avLst/>
          </a:prstGeom>
        </p:spPr>
      </p:pic>
      <p:pic>
        <p:nvPicPr>
          <p:cNvPr id="46" name="Billede 45" descr="Et billede, der indeholder tekst, Font/skrifttype, Grafik, design&#10;&#10;Automatisk genereret beskrivelse">
            <a:extLst>
              <a:ext uri="{FF2B5EF4-FFF2-40B4-BE49-F238E27FC236}">
                <a16:creationId xmlns:a16="http://schemas.microsoft.com/office/drawing/2014/main" id="{3C285B5D-7DAF-022A-183A-400F1C86FB7A}"/>
              </a:ext>
            </a:extLst>
          </p:cNvPr>
          <p:cNvPicPr>
            <a:picLocks noChangeAspect="1"/>
          </p:cNvPicPr>
          <p:nvPr/>
        </p:nvPicPr>
        <p:blipFill>
          <a:blip r:embed="rId20"/>
          <a:stretch>
            <a:fillRect/>
          </a:stretch>
        </p:blipFill>
        <p:spPr>
          <a:xfrm>
            <a:off x="5974742" y="4127909"/>
            <a:ext cx="1146512" cy="440966"/>
          </a:xfrm>
          <a:prstGeom prst="rect">
            <a:avLst/>
          </a:prstGeom>
        </p:spPr>
      </p:pic>
      <p:pic>
        <p:nvPicPr>
          <p:cNvPr id="48" name="Billede 47" descr="Et billede, der indeholder tekst, Font/skrifttype, logo, Grafik&#10;&#10;Automatisk genereret beskrivelse">
            <a:extLst>
              <a:ext uri="{FF2B5EF4-FFF2-40B4-BE49-F238E27FC236}">
                <a16:creationId xmlns:a16="http://schemas.microsoft.com/office/drawing/2014/main" id="{DA5C3406-D8DE-C889-EF7F-8BA39DACF4A3}"/>
              </a:ext>
            </a:extLst>
          </p:cNvPr>
          <p:cNvPicPr>
            <a:picLocks noChangeAspect="1"/>
          </p:cNvPicPr>
          <p:nvPr/>
        </p:nvPicPr>
        <p:blipFill>
          <a:blip r:embed="rId21"/>
          <a:stretch>
            <a:fillRect/>
          </a:stretch>
        </p:blipFill>
        <p:spPr>
          <a:xfrm>
            <a:off x="3875558" y="3485183"/>
            <a:ext cx="1121262" cy="620534"/>
          </a:xfrm>
          <a:prstGeom prst="rect">
            <a:avLst/>
          </a:prstGeom>
        </p:spPr>
      </p:pic>
      <p:pic>
        <p:nvPicPr>
          <p:cNvPr id="50" name="Billede 49" descr="Et billede, der indeholder Font/skrifttype, tekst, rød, design&#10;&#10;Automatisk genereret beskrivelse">
            <a:extLst>
              <a:ext uri="{FF2B5EF4-FFF2-40B4-BE49-F238E27FC236}">
                <a16:creationId xmlns:a16="http://schemas.microsoft.com/office/drawing/2014/main" id="{912EC289-6E57-CB06-E4E8-282114E804FB}"/>
              </a:ext>
            </a:extLst>
          </p:cNvPr>
          <p:cNvPicPr>
            <a:picLocks noChangeAspect="1"/>
          </p:cNvPicPr>
          <p:nvPr/>
        </p:nvPicPr>
        <p:blipFill>
          <a:blip r:embed="rId22"/>
          <a:stretch>
            <a:fillRect/>
          </a:stretch>
        </p:blipFill>
        <p:spPr>
          <a:xfrm>
            <a:off x="3871129" y="4534721"/>
            <a:ext cx="317209" cy="396000"/>
          </a:xfrm>
          <a:prstGeom prst="rect">
            <a:avLst/>
          </a:prstGeom>
        </p:spPr>
      </p:pic>
      <p:sp>
        <p:nvSpPr>
          <p:cNvPr id="5" name="Rektangel: afrundede hjørner 4">
            <a:hlinkClick r:id="rId23" action="ppaction://hlinksldjump"/>
            <a:extLst>
              <a:ext uri="{FF2B5EF4-FFF2-40B4-BE49-F238E27FC236}">
                <a16:creationId xmlns:a16="http://schemas.microsoft.com/office/drawing/2014/main" id="{1F804715-9C2F-83F9-B665-62078446A78E}"/>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pic>
        <p:nvPicPr>
          <p:cNvPr id="6" name="Billede 5" descr="Et billede, der indeholder typografi, kalligrafi&#10;&#10;Automatisk genereret beskrivelse">
            <a:extLst>
              <a:ext uri="{FF2B5EF4-FFF2-40B4-BE49-F238E27FC236}">
                <a16:creationId xmlns:a16="http://schemas.microsoft.com/office/drawing/2014/main" id="{F8127529-16D7-4926-D3EB-0D3616957983}"/>
              </a:ext>
            </a:extLst>
          </p:cNvPr>
          <p:cNvPicPr>
            <a:picLocks noChangeAspect="1"/>
          </p:cNvPicPr>
          <p:nvPr/>
        </p:nvPicPr>
        <p:blipFill>
          <a:blip r:embed="rId24"/>
          <a:stretch>
            <a:fillRect/>
          </a:stretch>
        </p:blipFill>
        <p:spPr>
          <a:xfrm>
            <a:off x="5305450" y="2308547"/>
            <a:ext cx="1803733" cy="224363"/>
          </a:xfrm>
          <a:prstGeom prst="rect">
            <a:avLst/>
          </a:prstGeom>
        </p:spPr>
      </p:pic>
    </p:spTree>
    <p:extLst>
      <p:ext uri="{BB962C8B-B14F-4D97-AF65-F5344CB8AC3E}">
        <p14:creationId xmlns:p14="http://schemas.microsoft.com/office/powerpoint/2010/main" val="1054018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296203" y="421781"/>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da-DK">
                <a:latin typeface="Arial"/>
                <a:ea typeface="Arial"/>
                <a:cs typeface="Arial"/>
                <a:sym typeface="Arial"/>
              </a:rPr>
              <a:t>Hvad er Grønt Omstillingsforbund</a:t>
            </a:r>
            <a:br>
              <a:rPr lang="da-DK">
                <a:latin typeface="Arial"/>
                <a:ea typeface="Arial"/>
                <a:cs typeface="Arial"/>
                <a:sym typeface="Arial"/>
              </a:rPr>
            </a:br>
            <a:r>
              <a:rPr lang="da-DK" sz="1800">
                <a:latin typeface="Arial"/>
                <a:ea typeface="Arial"/>
                <a:cs typeface="Arial"/>
                <a:sym typeface="Arial"/>
              </a:rPr>
              <a:t>Læring - Handling - Fællesskab</a:t>
            </a:r>
            <a:br>
              <a:rPr lang="da-DK">
                <a:latin typeface="Arial"/>
                <a:ea typeface="Arial"/>
                <a:cs typeface="Arial"/>
                <a:sym typeface="Arial"/>
              </a:rPr>
            </a:br>
            <a:endParaRPr>
              <a:latin typeface="Arial"/>
              <a:ea typeface="Arial"/>
              <a:cs typeface="Arial"/>
              <a:sym typeface="Arial"/>
            </a:endParaRPr>
          </a:p>
        </p:txBody>
      </p:sp>
      <p:sp>
        <p:nvSpPr>
          <p:cNvPr id="245" name="Google Shape;245;p3"/>
          <p:cNvSpPr txBox="1">
            <a:spLocks noGrp="1"/>
          </p:cNvSpPr>
          <p:nvPr>
            <p:ph type="body" idx="1"/>
          </p:nvPr>
        </p:nvSpPr>
        <p:spPr>
          <a:xfrm>
            <a:off x="311700" y="1486236"/>
            <a:ext cx="8520600" cy="3061623"/>
          </a:xfrm>
          <a:prstGeom prst="rect">
            <a:avLst/>
          </a:prstGeom>
          <a:noFill/>
          <a:ln>
            <a:noFill/>
          </a:ln>
        </p:spPr>
        <p:txBody>
          <a:bodyPr spcFirstLastPara="1" wrap="square" lIns="91425" tIns="91425" rIns="91425" bIns="91425" anchor="t" anchorCtr="0">
            <a:noAutofit/>
          </a:bodyPr>
          <a:lstStyle/>
          <a:p>
            <a:pPr marL="457167" lvl="0" indent="-342874" algn="l" rtl="0">
              <a:lnSpc>
                <a:spcPct val="115000"/>
              </a:lnSpc>
              <a:spcBef>
                <a:spcPts val="0"/>
              </a:spcBef>
              <a:spcAft>
                <a:spcPts val="0"/>
              </a:spcAft>
              <a:buSzPts val="1800"/>
              <a:buChar char="●"/>
            </a:pPr>
            <a:r>
              <a:rPr lang="da-DK" dirty="0">
                <a:latin typeface="Arial"/>
                <a:ea typeface="Arial"/>
                <a:cs typeface="Arial"/>
                <a:sym typeface="Arial"/>
              </a:rPr>
              <a:t>Godkendt som en folkeoplysende forening</a:t>
            </a:r>
            <a:endParaRPr dirty="0"/>
          </a:p>
          <a:p>
            <a:pPr marL="457167" lvl="0" indent="-342874" algn="l" rtl="0">
              <a:lnSpc>
                <a:spcPct val="115000"/>
              </a:lnSpc>
              <a:spcBef>
                <a:spcPts val="0"/>
              </a:spcBef>
              <a:spcAft>
                <a:spcPts val="0"/>
              </a:spcAft>
              <a:buSzPts val="1800"/>
              <a:buChar char="●"/>
            </a:pPr>
            <a:r>
              <a:rPr lang="da-DK" dirty="0">
                <a:latin typeface="Arial"/>
                <a:ea typeface="Arial"/>
                <a:cs typeface="Arial"/>
                <a:sym typeface="Arial"/>
              </a:rPr>
              <a:t>Arbejder for at fremme den grønne omstilling i Roskilde Kommune</a:t>
            </a:r>
            <a:endParaRPr dirty="0"/>
          </a:p>
          <a:p>
            <a:pPr marL="457167" lvl="0" indent="-342874" algn="l" rtl="0">
              <a:lnSpc>
                <a:spcPct val="115000"/>
              </a:lnSpc>
              <a:spcBef>
                <a:spcPts val="0"/>
              </a:spcBef>
              <a:spcAft>
                <a:spcPts val="0"/>
              </a:spcAft>
              <a:buSzPts val="1800"/>
              <a:buChar char="●"/>
            </a:pPr>
            <a:r>
              <a:rPr lang="da-DK" dirty="0">
                <a:latin typeface="Arial"/>
                <a:ea typeface="Arial"/>
                <a:cs typeface="Arial"/>
                <a:sym typeface="Arial"/>
              </a:rPr>
              <a:t>En bred vifte af lokale aktører fra civilsamfund, videns- og </a:t>
            </a:r>
            <a:r>
              <a:rPr lang="da-DK" dirty="0" err="1">
                <a:latin typeface="Arial"/>
                <a:ea typeface="Arial"/>
                <a:cs typeface="Arial"/>
                <a:sym typeface="Arial"/>
              </a:rPr>
              <a:t>uddannelses-institutioner</a:t>
            </a:r>
            <a:r>
              <a:rPr lang="da-DK" dirty="0">
                <a:latin typeface="Arial"/>
                <a:ea typeface="Arial"/>
                <a:cs typeface="Arial"/>
                <a:sym typeface="Arial"/>
              </a:rPr>
              <a:t>, boligselskab, erhvervsliv og politikere</a:t>
            </a:r>
            <a:endParaRPr dirty="0"/>
          </a:p>
          <a:p>
            <a:pPr marL="457167" lvl="0" indent="-342874" algn="l" rtl="0">
              <a:lnSpc>
                <a:spcPct val="115000"/>
              </a:lnSpc>
              <a:spcBef>
                <a:spcPts val="0"/>
              </a:spcBef>
              <a:spcAft>
                <a:spcPts val="0"/>
              </a:spcAft>
              <a:buSzPts val="1800"/>
              <a:buChar char="●"/>
            </a:pPr>
            <a:r>
              <a:rPr lang="da-DK" dirty="0">
                <a:latin typeface="Arial"/>
                <a:ea typeface="Arial"/>
                <a:cs typeface="Arial"/>
                <a:sym typeface="Arial"/>
              </a:rPr>
              <a:t>Udspringer af det mere uformelle Roskilde Klima-netværk </a:t>
            </a:r>
            <a:endParaRPr dirty="0"/>
          </a:p>
          <a:p>
            <a:pPr marL="457167" lvl="0" indent="-228574" algn="l" rtl="0">
              <a:lnSpc>
                <a:spcPct val="115000"/>
              </a:lnSpc>
              <a:spcBef>
                <a:spcPts val="0"/>
              </a:spcBef>
              <a:spcAft>
                <a:spcPts val="0"/>
              </a:spcAft>
              <a:buSzPts val="1800"/>
              <a:buNone/>
            </a:pPr>
            <a:endParaRPr dirty="0">
              <a:latin typeface="Arial"/>
              <a:ea typeface="Arial"/>
              <a:cs typeface="Arial"/>
              <a:sym typeface="Arial"/>
            </a:endParaRPr>
          </a:p>
          <a:p>
            <a:pPr marL="457167" lvl="0" indent="-228574" algn="l" rtl="0">
              <a:lnSpc>
                <a:spcPct val="115000"/>
              </a:lnSpc>
              <a:spcBef>
                <a:spcPts val="0"/>
              </a:spcBef>
              <a:spcAft>
                <a:spcPts val="0"/>
              </a:spcAft>
              <a:buSzPts val="1800"/>
              <a:buNone/>
            </a:pPr>
            <a:endParaRPr dirty="0">
              <a:latin typeface="Arial"/>
              <a:ea typeface="Arial"/>
              <a:cs typeface="Arial"/>
              <a:sym typeface="Arial"/>
            </a:endParaRPr>
          </a:p>
          <a:p>
            <a:pPr marL="457167" lvl="0" indent="-228574" algn="l" rtl="0">
              <a:lnSpc>
                <a:spcPct val="115000"/>
              </a:lnSpc>
              <a:spcBef>
                <a:spcPts val="0"/>
              </a:spcBef>
              <a:spcAft>
                <a:spcPts val="0"/>
              </a:spcAft>
              <a:buSzPts val="1800"/>
              <a:buNone/>
            </a:pPr>
            <a:endParaRPr dirty="0">
              <a:latin typeface="Arial"/>
              <a:ea typeface="Arial"/>
              <a:cs typeface="Arial"/>
              <a:sym typeface="Arial"/>
            </a:endParaRPr>
          </a:p>
          <a:p>
            <a:pPr marL="457167" lvl="0" indent="-228574" algn="l" rtl="0">
              <a:lnSpc>
                <a:spcPct val="115000"/>
              </a:lnSpc>
              <a:spcBef>
                <a:spcPts val="0"/>
              </a:spcBef>
              <a:spcAft>
                <a:spcPts val="0"/>
              </a:spcAft>
              <a:buSzPts val="1800"/>
              <a:buNone/>
            </a:pPr>
            <a:endParaRPr dirty="0">
              <a:latin typeface="Arial"/>
              <a:ea typeface="Arial"/>
              <a:cs typeface="Arial"/>
              <a:sym typeface="Arial"/>
            </a:endParaRPr>
          </a:p>
          <a:p>
            <a:pPr marL="457167" lvl="0" indent="-228574" algn="l" rtl="0">
              <a:lnSpc>
                <a:spcPct val="115000"/>
              </a:lnSpc>
              <a:spcBef>
                <a:spcPts val="0"/>
              </a:spcBef>
              <a:spcAft>
                <a:spcPts val="0"/>
              </a:spcAft>
              <a:buSzPts val="1800"/>
              <a:buNone/>
            </a:pPr>
            <a:endParaRPr dirty="0">
              <a:latin typeface="Arial"/>
              <a:ea typeface="Arial"/>
              <a:cs typeface="Arial"/>
              <a:sym typeface="Arial"/>
            </a:endParaRPr>
          </a:p>
          <a:p>
            <a:pPr marL="114291" lvl="0" indent="0" algn="l" rtl="0">
              <a:lnSpc>
                <a:spcPct val="115000"/>
              </a:lnSpc>
              <a:spcBef>
                <a:spcPts val="0"/>
              </a:spcBef>
              <a:spcAft>
                <a:spcPts val="0"/>
              </a:spcAft>
              <a:buSzPts val="1800"/>
              <a:buNone/>
            </a:pPr>
            <a:r>
              <a:rPr lang="da-DK" dirty="0">
                <a:latin typeface="Arial"/>
                <a:ea typeface="Arial"/>
                <a:cs typeface="Arial"/>
                <a:sym typeface="Arial"/>
              </a:rPr>
              <a:t>www.GO-Roskilde.dk</a:t>
            </a:r>
            <a:endParaRPr dirty="0"/>
          </a:p>
          <a:p>
            <a:pPr marL="457167" lvl="0" indent="-228574" algn="l" rtl="0">
              <a:lnSpc>
                <a:spcPct val="115000"/>
              </a:lnSpc>
              <a:spcBef>
                <a:spcPts val="0"/>
              </a:spcBef>
              <a:spcAft>
                <a:spcPts val="0"/>
              </a:spcAft>
              <a:buSzPts val="1800"/>
              <a:buNone/>
            </a:pPr>
            <a:endParaRPr dirty="0">
              <a:latin typeface="Arial"/>
              <a:ea typeface="Arial"/>
              <a:cs typeface="Arial"/>
              <a:sym typeface="Arial"/>
            </a:endParaRPr>
          </a:p>
        </p:txBody>
      </p:sp>
      <p:pic>
        <p:nvPicPr>
          <p:cNvPr id="246" name="Google Shape;246;p3" descr="Et billede, der indeholder grøn, blad&#10;&#10;Automatisk genereret beskrivelse"/>
          <p:cNvPicPr preferRelativeResize="0"/>
          <p:nvPr/>
        </p:nvPicPr>
        <p:blipFill rotWithShape="1">
          <a:blip r:embed="rId3">
            <a:alphaModFix/>
          </a:blip>
          <a:srcRect/>
          <a:stretch/>
        </p:blipFill>
        <p:spPr>
          <a:xfrm>
            <a:off x="1820426" y="2571750"/>
            <a:ext cx="5295079" cy="2947859"/>
          </a:xfrm>
          <a:prstGeom prst="rect">
            <a:avLst/>
          </a:prstGeom>
          <a:noFill/>
          <a:ln>
            <a:noFill/>
          </a:ln>
        </p:spPr>
      </p:pic>
      <p:sp>
        <p:nvSpPr>
          <p:cNvPr id="2" name="Rektangel: afrundede hjørner 1">
            <a:hlinkClick r:id="rId4" action="ppaction://hlinksldjump"/>
            <a:extLst>
              <a:ext uri="{FF2B5EF4-FFF2-40B4-BE49-F238E27FC236}">
                <a16:creationId xmlns:a16="http://schemas.microsoft.com/office/drawing/2014/main" id="{4A1C964A-6527-640D-77A8-0BEA5982869D}"/>
              </a:ext>
            </a:extLst>
          </p:cNvPr>
          <p:cNvSpPr/>
          <p:nvPr/>
        </p:nvSpPr>
        <p:spPr>
          <a:xfrm>
            <a:off x="8242890" y="4762647"/>
            <a:ext cx="684000" cy="252000"/>
          </a:xfrm>
          <a:prstGeom prst="roundRect">
            <a:avLst/>
          </a:prstGeom>
          <a:solidFill>
            <a:srgbClr val="1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dirty="0"/>
              <a:t>Tilbage</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2751</TotalTime>
  <Words>3030</Words>
  <Application>Microsoft Office PowerPoint</Application>
  <PresentationFormat>Skærmshow (16:9)</PresentationFormat>
  <Paragraphs>271</Paragraphs>
  <Slides>19</Slides>
  <Notes>19</Notes>
  <HiddenSlides>0</HiddenSlides>
  <MMClips>0</MMClips>
  <ScaleCrop>false</ScaleCrop>
  <HeadingPairs>
    <vt:vector size="8" baseType="variant">
      <vt:variant>
        <vt:lpstr>Benyttede skrifttyper</vt:lpstr>
      </vt:variant>
      <vt:variant>
        <vt:i4>4</vt:i4>
      </vt:variant>
      <vt:variant>
        <vt:lpstr>Tema</vt:lpstr>
      </vt:variant>
      <vt:variant>
        <vt:i4>1</vt:i4>
      </vt:variant>
      <vt:variant>
        <vt:lpstr>Integrerede OLE-servere</vt:lpstr>
      </vt:variant>
      <vt:variant>
        <vt:i4>1</vt:i4>
      </vt:variant>
      <vt:variant>
        <vt:lpstr>Slidetitler</vt:lpstr>
      </vt:variant>
      <vt:variant>
        <vt:i4>19</vt:i4>
      </vt:variant>
    </vt:vector>
  </HeadingPairs>
  <TitlesOfParts>
    <vt:vector size="25" baseType="lpstr">
      <vt:lpstr>Courier New</vt:lpstr>
      <vt:lpstr>Calibri Light</vt:lpstr>
      <vt:lpstr>CIDFont+F1</vt:lpstr>
      <vt:lpstr>Arial</vt:lpstr>
      <vt:lpstr>Simple Light</vt:lpstr>
      <vt:lpstr>Worksheet</vt:lpstr>
      <vt:lpstr>Mere og hurtigere vedvarende energi i Roskilde   Afrapportering fra  Grønt Omstillingsforbund  Projektstøtte fra Roskilde Kommunes Klimafond 2022-24</vt:lpstr>
      <vt:lpstr>Indhold</vt:lpstr>
      <vt:lpstr>Mål og resultater</vt:lpstr>
      <vt:lpstr>Mål og resultater</vt:lpstr>
      <vt:lpstr>Mål og resultater</vt:lpstr>
      <vt:lpstr>Indsatser</vt:lpstr>
      <vt:lpstr>Budget og realiseret resultat</vt:lpstr>
      <vt:lpstr>Samarbejde med lokale  interessenter og netværk </vt:lpstr>
      <vt:lpstr>Hvad er Grønt Omstillingsforbund Læring - Handling - Fællesskab </vt:lpstr>
      <vt:lpstr>Partnergruppen i ”Mere og hurtigere vedvarende energi”</vt:lpstr>
      <vt:lpstr>Hvem er VE-arbejdsgruppen</vt:lpstr>
      <vt:lpstr>Andre eksperter, som har bidraget ved møder og arrangementer</vt:lpstr>
      <vt:lpstr>Best practices</vt:lpstr>
      <vt:lpstr>Udfordringer og løsninger </vt:lpstr>
      <vt:lpstr>Borgermøder om behov og udvikling af modeller for VE </vt:lpstr>
      <vt:lpstr>Formidling </vt:lpstr>
      <vt:lpstr>Læring</vt:lpstr>
      <vt:lpstr>Next steps</vt:lpstr>
      <vt:lpstr>Tak for støtten!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Fælles varmeforsyning  opfølgning på borgermøde Samarbejde mellem Vor Frue Lokalråd og Grønt Omstillingsforbund</dc:title>
  <dc:creator>Jesper Grarup</dc:creator>
  <cp:lastModifiedBy>Jesper Grarup</cp:lastModifiedBy>
  <cp:revision>34</cp:revision>
  <dcterms:modified xsi:type="dcterms:W3CDTF">2025-02-04T07:27:27Z</dcterms:modified>
</cp:coreProperties>
</file>